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78" r:id="rId3"/>
    <p:sldId id="271" r:id="rId4"/>
    <p:sldId id="270" r:id="rId5"/>
    <p:sldId id="275" r:id="rId6"/>
    <p:sldId id="258" r:id="rId7"/>
    <p:sldId id="276" r:id="rId8"/>
    <p:sldId id="273" r:id="rId9"/>
    <p:sldId id="283" r:id="rId10"/>
    <p:sldId id="284" r:id="rId11"/>
    <p:sldId id="285" r:id="rId12"/>
    <p:sldId id="286" r:id="rId13"/>
    <p:sldId id="291" r:id="rId14"/>
    <p:sldId id="287" r:id="rId15"/>
    <p:sldId id="288" r:id="rId16"/>
    <p:sldId id="289" r:id="rId17"/>
    <p:sldId id="290" r:id="rId18"/>
    <p:sldId id="293" r:id="rId19"/>
    <p:sldId id="294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2532" tIns="46266" rIns="92532" bIns="462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2532" tIns="46266" rIns="92532" bIns="46266" rtlCol="0"/>
          <a:lstStyle>
            <a:lvl1pPr algn="r">
              <a:defRPr sz="1200"/>
            </a:lvl1pPr>
          </a:lstStyle>
          <a:p>
            <a:fld id="{EFB1433A-DDC5-4E81-B615-418444CE69DA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2" tIns="46266" rIns="92532" bIns="462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2532" tIns="46266" rIns="92532" bIns="462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2532" tIns="46266" rIns="92532" bIns="462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2532" tIns="46266" rIns="92532" bIns="46266" rtlCol="0" anchor="b"/>
          <a:lstStyle>
            <a:lvl1pPr algn="r">
              <a:defRPr sz="1200"/>
            </a:lvl1pPr>
          </a:lstStyle>
          <a:p>
            <a:fld id="{F18AF32A-B6BC-4D6F-A74F-A1D8A16D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9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January 2018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Eynesbury Primary School Subtraction Written Methods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8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January 2018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Eynesbury Primary School Subtraction Written Methods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72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9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9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8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0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0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9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8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8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BB80-8AD4-4AB6-A18A-4318635A9CE5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B292-044D-4909-8C34-6047E388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image" Target="../media/image14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2928" y="1537212"/>
            <a:ext cx="5759823" cy="3399399"/>
          </a:xfrm>
        </p:spPr>
        <p:txBody>
          <a:bodyPr>
            <a:noAutofit/>
          </a:bodyPr>
          <a:lstStyle/>
          <a:p>
            <a:r>
              <a:rPr lang="en-US" sz="5600" dirty="0" err="1" smtClean="0"/>
              <a:t>Dogsthorpe</a:t>
            </a:r>
            <a:r>
              <a:rPr lang="en-US" sz="5600" dirty="0" smtClean="0"/>
              <a:t> Infant School</a:t>
            </a:r>
          </a:p>
          <a:p>
            <a:r>
              <a:rPr lang="en-US" sz="5600" dirty="0" smtClean="0"/>
              <a:t>Calculation Policy 2021.</a:t>
            </a:r>
            <a:endParaRPr lang="en-GB" sz="5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5" y="701955"/>
            <a:ext cx="4549662" cy="5069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5153" y="6225989"/>
            <a:ext cx="7749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Developed by Miss </a:t>
            </a:r>
            <a:r>
              <a:rPr lang="en-US" sz="1400" dirty="0" err="1" smtClean="0"/>
              <a:t>Colbeck</a:t>
            </a:r>
            <a:r>
              <a:rPr lang="en-US" sz="1400" dirty="0" smtClean="0"/>
              <a:t>, </a:t>
            </a:r>
            <a:r>
              <a:rPr lang="en-US" sz="1400" dirty="0" err="1" smtClean="0"/>
              <a:t>Maths</a:t>
            </a:r>
            <a:r>
              <a:rPr lang="en-US" sz="1400" dirty="0" smtClean="0"/>
              <a:t> Subject Leader, in collaboration with staff &amp; Cambridge </a:t>
            </a:r>
            <a:r>
              <a:rPr lang="en-US" sz="1400" dirty="0" err="1" smtClean="0"/>
              <a:t>Maths</a:t>
            </a:r>
            <a:r>
              <a:rPr lang="en-US" sz="1400" dirty="0" smtClean="0"/>
              <a:t> Hub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7774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1" y="193182"/>
            <a:ext cx="65295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EYFS Objectives (ELG)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D050"/>
                </a:solidFill>
              </a:rPr>
              <a:t>1 </a:t>
            </a:r>
            <a:r>
              <a:rPr lang="en-GB" b="1" dirty="0" smtClean="0">
                <a:solidFill>
                  <a:srgbClr val="92D050"/>
                </a:solidFill>
              </a:rPr>
              <a:t>less </a:t>
            </a:r>
            <a:endParaRPr lang="en-GB" b="1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92D050"/>
                </a:solidFill>
              </a:rPr>
              <a:t>Subtract  a </a:t>
            </a:r>
            <a:r>
              <a:rPr lang="en-GB" b="1" dirty="0">
                <a:solidFill>
                  <a:srgbClr val="92D050"/>
                </a:solidFill>
              </a:rPr>
              <a:t>single digit </a:t>
            </a:r>
            <a:r>
              <a:rPr lang="en-GB" b="1" dirty="0" smtClean="0">
                <a:solidFill>
                  <a:srgbClr val="92D050"/>
                </a:solidFill>
              </a:rPr>
              <a:t>number from a single digit</a:t>
            </a:r>
            <a:endParaRPr lang="en-GB" b="1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D050"/>
                </a:solidFill>
              </a:rPr>
              <a:t>Count </a:t>
            </a:r>
            <a:r>
              <a:rPr lang="en-GB" b="1" dirty="0" smtClean="0">
                <a:solidFill>
                  <a:srgbClr val="92D050"/>
                </a:solidFill>
              </a:rPr>
              <a:t>back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5393" y="1337927"/>
            <a:ext cx="3026536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Start with expressions (no = sign)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340" y="2692876"/>
            <a:ext cx="312066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Move on to equations (has = sign)</a:t>
            </a:r>
          </a:p>
          <a:p>
            <a:pPr algn="ctr"/>
            <a:r>
              <a:rPr lang="en-GB" sz="1600" b="1" dirty="0" smtClean="0"/>
              <a:t>Partitioning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76551" y="393077"/>
            <a:ext cx="358008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Use part whole diagram (include zero)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76638" y="3452062"/>
            <a:ext cx="270456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Teacher to use the bar model in the summer term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830" y="1522383"/>
            <a:ext cx="3409884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Key skills:</a:t>
            </a:r>
          </a:p>
          <a:p>
            <a:pPr marL="285750" indent="-285750">
              <a:buFontTx/>
              <a:buChar char="-"/>
            </a:pPr>
            <a:r>
              <a:rPr lang="en-GB" sz="1600" b="1" dirty="0" err="1" smtClean="0"/>
              <a:t>Subitise</a:t>
            </a:r>
            <a:endParaRPr lang="en-GB" sz="1600" b="1" dirty="0" smtClean="0"/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Count back from any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93" y="1798100"/>
            <a:ext cx="1702624" cy="151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4603" y="238534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  -  3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177688" y="448518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  -  2  = 4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" y="5012996"/>
            <a:ext cx="4094208" cy="1854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269" y="5028295"/>
            <a:ext cx="2986156" cy="1715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7" y="3364415"/>
            <a:ext cx="2410160" cy="1165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6638" y="1373199"/>
            <a:ext cx="3247418" cy="19366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76551" y="883138"/>
            <a:ext cx="358008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Partitioning single digit numbers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2464" y="4485181"/>
            <a:ext cx="1445857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Reduction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0738" y="4331293"/>
            <a:ext cx="1445857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Difference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551" y="5008401"/>
            <a:ext cx="2876550" cy="1266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321" y="3427114"/>
            <a:ext cx="2872595" cy="7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1" y="193182"/>
            <a:ext cx="6529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Y1 Objectives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92D050"/>
                </a:solidFill>
              </a:rPr>
              <a:t>Number bonds an related subtraction facts within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92D050"/>
                </a:solidFill>
              </a:rPr>
              <a:t>S</a:t>
            </a:r>
            <a:r>
              <a:rPr lang="en-GB" sz="2000" b="1" dirty="0" smtClean="0">
                <a:solidFill>
                  <a:srgbClr val="92D050"/>
                </a:solidFill>
              </a:rPr>
              <a:t>ubtract 1 and 2 digit numbers within 20, including zero</a:t>
            </a:r>
            <a:endParaRPr lang="en-GB" sz="2000" b="1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5393" y="1337927"/>
            <a:ext cx="3026536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Start with expressions (no = sign)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340" y="2692876"/>
            <a:ext cx="312066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Move on to equations (has = sign)</a:t>
            </a:r>
          </a:p>
          <a:p>
            <a:pPr algn="ctr"/>
            <a:r>
              <a:rPr lang="en-GB" sz="1600" b="1" dirty="0" smtClean="0"/>
              <a:t>Partitioning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76551" y="393077"/>
            <a:ext cx="358008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Use part whole diagram (include zero)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76638" y="3452062"/>
            <a:ext cx="270456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Teacher to use the bar model.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347" y="1259491"/>
            <a:ext cx="3409884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Key skills:</a:t>
            </a:r>
          </a:p>
          <a:p>
            <a:r>
              <a:rPr lang="en-GB" sz="1600" b="1" dirty="0"/>
              <a:t>-</a:t>
            </a:r>
            <a:r>
              <a:rPr lang="en-GB" sz="1600" b="1" dirty="0" smtClean="0"/>
              <a:t> bonds within 10</a:t>
            </a:r>
          </a:p>
          <a:p>
            <a:r>
              <a:rPr lang="en-GB" sz="1600" b="1" dirty="0"/>
              <a:t>-</a:t>
            </a:r>
            <a:r>
              <a:rPr lang="en-GB" sz="1600" b="1" dirty="0" smtClean="0"/>
              <a:t> bonds from 10</a:t>
            </a:r>
          </a:p>
          <a:p>
            <a:r>
              <a:rPr lang="en-GB" sz="1600" b="1" dirty="0" smtClean="0"/>
              <a:t>subtracting 0 and 1 from a number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93" y="1798100"/>
            <a:ext cx="1702624" cy="151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4603" y="238534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  -  3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177688" y="448518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  -  2  = 4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" y="5012996"/>
            <a:ext cx="4094208" cy="1854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269" y="5028295"/>
            <a:ext cx="2986156" cy="1715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7" y="3364415"/>
            <a:ext cx="2410160" cy="1165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6638" y="1373199"/>
            <a:ext cx="3247418" cy="19366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76551" y="883138"/>
            <a:ext cx="358008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Partitioning single digit numbers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2464" y="4485181"/>
            <a:ext cx="1445857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Reduction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0738" y="4331293"/>
            <a:ext cx="1445857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Difference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551" y="5008401"/>
            <a:ext cx="2876550" cy="1266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321" y="3427114"/>
            <a:ext cx="2872595" cy="7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955" y="0"/>
            <a:ext cx="43015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Y2 Objectives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92D050"/>
                </a:solidFill>
              </a:rPr>
              <a:t>2dn - 1dn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92D050"/>
                </a:solidFill>
              </a:rPr>
              <a:t>2dn – multiples of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92D050"/>
                </a:solidFill>
              </a:rPr>
              <a:t>2 </a:t>
            </a:r>
            <a:r>
              <a:rPr lang="en-GB" sz="2000" b="1" dirty="0" err="1" smtClean="0">
                <a:solidFill>
                  <a:srgbClr val="92D050"/>
                </a:solidFill>
              </a:rPr>
              <a:t>dn</a:t>
            </a:r>
            <a:r>
              <a:rPr lang="en-GB" sz="2000" b="1" dirty="0" smtClean="0">
                <a:solidFill>
                  <a:srgbClr val="92D050"/>
                </a:solidFill>
              </a:rPr>
              <a:t> - 2dn (sum&lt;100)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46080" y="104143"/>
            <a:ext cx="291996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Children to use the part whole and bar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3788" y="2538352"/>
            <a:ext cx="3219719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2dn - 1dn Use numbers in a context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6213" y="1597975"/>
            <a:ext cx="466120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Fiona had £24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spent £5.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does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7955" y="3023171"/>
            <a:ext cx="321971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What does each number represent?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46908" y="5271747"/>
            <a:ext cx="1399171" cy="349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2dn - 2dn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46909" y="5978245"/>
            <a:ext cx="144641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Keep the first number whole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4201" y="3529659"/>
            <a:ext cx="1783119" cy="1124524"/>
            <a:chOff x="6967302" y="2146710"/>
            <a:chExt cx="2905125" cy="1943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7302" y="2146710"/>
              <a:ext cx="2905125" cy="19431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8108" y="2889036"/>
              <a:ext cx="1442435" cy="7339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£24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92581" y="3685647"/>
            <a:ext cx="1188060" cy="816476"/>
            <a:chOff x="6313957" y="3064294"/>
            <a:chExt cx="2115341" cy="145393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3957" y="3764080"/>
              <a:ext cx="692771" cy="65145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4611" y="3064294"/>
              <a:ext cx="692771" cy="65145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6728" y="3866774"/>
              <a:ext cx="692771" cy="65145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0454" y="3136307"/>
              <a:ext cx="692771" cy="65145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6527" y="3718637"/>
              <a:ext cx="692771" cy="651459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570959" y="3739457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7420" y="1437188"/>
            <a:ext cx="2055497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Key skills:</a:t>
            </a:r>
          </a:p>
          <a:p>
            <a:r>
              <a:rPr lang="en-GB" sz="1600" b="1" dirty="0" smtClean="0"/>
              <a:t>2dn - 1dn</a:t>
            </a:r>
          </a:p>
          <a:p>
            <a:r>
              <a:rPr lang="en-GB" sz="1600" b="1" dirty="0" smtClean="0"/>
              <a:t>2dn - multiples of 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5343" y="4833597"/>
            <a:ext cx="2033153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2dn - multiples of 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44221" y="800848"/>
            <a:ext cx="3219719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2dn - 1dn Use numbers in a context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69118" y="5002874"/>
            <a:ext cx="1759525" cy="1187102"/>
            <a:chOff x="3535665" y="5283700"/>
            <a:chExt cx="1759525" cy="118710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5665" y="5636061"/>
              <a:ext cx="504825" cy="4381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7075" y="5747322"/>
              <a:ext cx="504825" cy="43815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6210" y="6032652"/>
              <a:ext cx="504825" cy="4381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7826" y="5661781"/>
              <a:ext cx="352425" cy="35242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3627" y="6032652"/>
              <a:ext cx="352425" cy="35242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0604" y="5283700"/>
              <a:ext cx="504825" cy="43815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2765" y="5901627"/>
              <a:ext cx="352425" cy="35242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950998" y="6331546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43 - 20 = 23</a:t>
            </a:r>
            <a:endParaRPr lang="en-GB" sz="3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3969118" y="4594343"/>
            <a:ext cx="2019200" cy="1668249"/>
            <a:chOff x="7648314" y="2407611"/>
            <a:chExt cx="2103140" cy="1798240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7648314" y="2809142"/>
              <a:ext cx="2103140" cy="89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784165" y="2514955"/>
              <a:ext cx="0" cy="1690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8054717" y="2407611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T</a:t>
              </a:r>
              <a:endParaRPr lang="en-GB" sz="24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90992" y="2407611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Os</a:t>
              </a:r>
              <a:endParaRPr lang="en-GB" sz="24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479" y="2599289"/>
            <a:ext cx="2471822" cy="1590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862" y="3066720"/>
            <a:ext cx="2733559" cy="10450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4555" y="932766"/>
            <a:ext cx="2604904" cy="1666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042" y="5441024"/>
            <a:ext cx="2124075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2109" y="4352571"/>
            <a:ext cx="2102770" cy="2176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1012" y="2602672"/>
            <a:ext cx="450967" cy="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62350" y="757575"/>
          <a:ext cx="9750426" cy="4143248"/>
        </p:xfrm>
        <a:graphic>
          <a:graphicData uri="http://schemas.openxmlformats.org/drawingml/2006/table">
            <a:tbl>
              <a:tblPr/>
              <a:tblGrid>
                <a:gridCol w="3250142">
                  <a:extLst>
                    <a:ext uri="{9D8B030D-6E8A-4147-A177-3AD203B41FA5}">
                      <a16:colId xmlns:a16="http://schemas.microsoft.com/office/drawing/2014/main" val="3625468328"/>
                    </a:ext>
                  </a:extLst>
                </a:gridCol>
                <a:gridCol w="3250142">
                  <a:extLst>
                    <a:ext uri="{9D8B030D-6E8A-4147-A177-3AD203B41FA5}">
                      <a16:colId xmlns:a16="http://schemas.microsoft.com/office/drawing/2014/main" val="4210434621"/>
                    </a:ext>
                  </a:extLst>
                </a:gridCol>
                <a:gridCol w="3250142">
                  <a:extLst>
                    <a:ext uri="{9D8B030D-6E8A-4147-A177-3AD203B41FA5}">
                      <a16:colId xmlns:a16="http://schemas.microsoft.com/office/drawing/2014/main" val="3327428898"/>
                    </a:ext>
                  </a:extLst>
                </a:gridCol>
              </a:tblGrid>
              <a:tr h="678269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Multiplication and Division across the EYFS and KS1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56162"/>
                  </a:ext>
                </a:extLst>
              </a:tr>
              <a:tr h="6782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EYFS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506134"/>
                  </a:ext>
                </a:extLst>
              </a:tr>
              <a:tr h="27867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They solve problems, including doubling, halving and sharing.</a:t>
                      </a: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Count, read and write numbers to 100 in numerals; count in multiples of twos, fives and tens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Double numbers to 20</a:t>
                      </a: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Recall and use multiplication and division facts for the 2, 5 and 10 multiplication tables, including recognising odd and even numbers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Calculate mathematical statements for multiplication and division within the multiplication tables and write them using the multiplication (×), division (÷) and equals (=) signs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62391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262351" y="757575"/>
            <a:ext cx="9750425" cy="4143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593174" y="5559177"/>
            <a:ext cx="5173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NCETM - Primary Mastery Professional Development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3174" y="5948902"/>
            <a:ext cx="3878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NCETM - Primary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Assessment Materials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3174" y="6338627"/>
            <a:ext cx="3106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White Rose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Schemes of Work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7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15900" y="56138"/>
            <a:ext cx="1177290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MULTIPLICATION KEY TEACHING POINTS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x 4	</a:t>
            </a:r>
            <a:r>
              <a:rPr lang="en-GB" sz="2000" kern="1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this 3 groups of 4 or 4 groups of 3</a:t>
            </a:r>
            <a:r>
              <a:rPr lang="en-GB" sz="2000" kern="1200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GB" sz="20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 </a:t>
            </a:r>
            <a:r>
              <a:rPr lang="en-GB" sz="2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say: without a picture or a context to tell us which is the multiplicand and which is the multiplier, it can be either. 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(N.B. White Rose follow the Shanghai way of working which only allows the multiplier first, so this would be 3 groups of 4; NCETM encourages children to see this both ways so is in line with our policy.)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Start by representing this with an array so that children can see both 3 lots of 4 and 4 lots of 3.  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GB" sz="2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represent as repeated groups </a:t>
            </a:r>
            <a:r>
              <a:rPr lang="en-GB" sz="20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and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37" y="2603579"/>
            <a:ext cx="1419225" cy="475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89" y="2593726"/>
            <a:ext cx="1847850" cy="464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6072" y="2069554"/>
            <a:ext cx="969645" cy="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2" y="146859"/>
            <a:ext cx="1104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EYFS Objectives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solve </a:t>
            </a:r>
            <a:r>
              <a:rPr lang="en-GB" sz="2000" b="1" dirty="0"/>
              <a:t>problems, including </a:t>
            </a:r>
            <a:r>
              <a:rPr lang="en-GB" sz="2000" b="1" dirty="0" smtClean="0"/>
              <a:t>doubling</a:t>
            </a:r>
            <a:r>
              <a:rPr lang="en-GB" sz="2000" b="1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347" y="997354"/>
            <a:ext cx="3409884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Key skills:</a:t>
            </a:r>
          </a:p>
          <a:p>
            <a:r>
              <a:rPr lang="en-GB" sz="1600" b="1" dirty="0" smtClean="0"/>
              <a:t>Explore equal and unequal groups</a:t>
            </a:r>
          </a:p>
          <a:p>
            <a:r>
              <a:rPr lang="en-GB" sz="1600" b="1" dirty="0" smtClean="0"/>
              <a:t>double</a:t>
            </a:r>
          </a:p>
          <a:p>
            <a:r>
              <a:rPr lang="en-GB" sz="1600" b="1" dirty="0" smtClean="0"/>
              <a:t>Recognise the structure of doubling as 2 equal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7" y="3249512"/>
            <a:ext cx="4379153" cy="23873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347" y="2650594"/>
            <a:ext cx="340988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Start by exploring unequal groups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7020" y="1256053"/>
            <a:ext cx="340988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Move on to exploring equal 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020" y="1834201"/>
            <a:ext cx="3889080" cy="10907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3346" y="6107453"/>
            <a:ext cx="905275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Language used: unequal, equal, groups of, counting sets eg. 1 group of 5, 2 groups of 5 etc.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47020" y="2443942"/>
            <a:ext cx="3813111" cy="545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53575" y="1720735"/>
            <a:ext cx="1074198" cy="995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29131" y="2443942"/>
            <a:ext cx="36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two equal groups. There are 5 in each group. 5 doubled is 10.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6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2" y="146859"/>
            <a:ext cx="11046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Y1 Objectives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solve one-step problems involving multiplication and division, by calculating the answer using concrete objects, pictorial representations and arrays with the support of the teacher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3347" y="1259491"/>
            <a:ext cx="3409884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Key skills:</a:t>
            </a:r>
          </a:p>
          <a:p>
            <a:r>
              <a:rPr lang="en-GB" sz="1600" b="1" dirty="0" smtClean="0"/>
              <a:t>Explore equal and unequal groups</a:t>
            </a:r>
          </a:p>
          <a:p>
            <a:r>
              <a:rPr lang="en-GB" sz="1600" b="1" dirty="0"/>
              <a:t>S</a:t>
            </a:r>
            <a:r>
              <a:rPr lang="en-GB" sz="1600" b="1" dirty="0" smtClean="0"/>
              <a:t>kip count in 2s, 5s and 10s. </a:t>
            </a:r>
          </a:p>
          <a:p>
            <a:r>
              <a:rPr lang="en-GB" sz="1600" b="1" dirty="0" smtClean="0"/>
              <a:t>Recognise the structure of multiplication as repeated addition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7" y="3249512"/>
            <a:ext cx="4379153" cy="23873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347" y="2650594"/>
            <a:ext cx="340988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Start by exploring unequal groups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7020" y="1256053"/>
            <a:ext cx="340988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Move on to exploring equal 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020" y="1834201"/>
            <a:ext cx="3889080" cy="10907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3346" y="6107453"/>
            <a:ext cx="905275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Language used: unequal, equal, groups of, counting sets eg. 1 group of 5, 2 groups of 5 etc.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31" y="3380206"/>
            <a:ext cx="5597284" cy="21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0" y="23532"/>
            <a:ext cx="11350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Y2 Objectives 	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recall </a:t>
            </a:r>
            <a:r>
              <a:rPr lang="en-GB" sz="2000" b="1" dirty="0"/>
              <a:t>and use multiplication </a:t>
            </a:r>
            <a:r>
              <a:rPr lang="en-GB" sz="2000" b="1" dirty="0" smtClean="0"/>
              <a:t>facts 2</a:t>
            </a:r>
            <a:r>
              <a:rPr lang="en-GB" sz="2000" b="1" dirty="0"/>
              <a:t>, 5 and 10 multiplication </a:t>
            </a:r>
            <a:r>
              <a:rPr lang="en-GB" sz="2000" b="1" dirty="0" smtClean="0"/>
              <a:t>tables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calculate </a:t>
            </a:r>
            <a:r>
              <a:rPr lang="en-GB" sz="2000" b="1" dirty="0"/>
              <a:t>mathematical statements </a:t>
            </a:r>
            <a:r>
              <a:rPr lang="en-GB" sz="2000" b="1" dirty="0" smtClean="0"/>
              <a:t>using symbolic representation 2 x 5 = 10</a:t>
            </a:r>
            <a:endParaRPr lang="en-GB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show that multiplication </a:t>
            </a:r>
            <a:r>
              <a:rPr lang="en-GB" sz="2000" b="1" dirty="0" smtClean="0"/>
              <a:t>is commutative eg. 2 x 3 = 3 x 2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solve </a:t>
            </a:r>
            <a:r>
              <a:rPr lang="en-GB" sz="2000" b="1" dirty="0"/>
              <a:t>problems involving </a:t>
            </a:r>
            <a:r>
              <a:rPr lang="en-GB" sz="2000" b="1" dirty="0" smtClean="0"/>
              <a:t>multiplication </a:t>
            </a:r>
            <a:r>
              <a:rPr lang="en-GB" sz="2000" b="1" dirty="0"/>
              <a:t>using materials, arrays, repeated addition, mental methods, and multiplication </a:t>
            </a:r>
            <a:r>
              <a:rPr lang="en-GB" sz="2000" b="1" dirty="0" smtClean="0"/>
              <a:t>facts</a:t>
            </a:r>
            <a:r>
              <a:rPr lang="en-GB" sz="2000" b="1" dirty="0"/>
              <a:t>, including problems in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6059" y="2002949"/>
            <a:ext cx="3219719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Use real life context examples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37901" y="1968557"/>
            <a:ext cx="3219719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Recap on unequal and equal groups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356600" y="3302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06059" y="2651359"/>
            <a:ext cx="4323289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Move from repeated addition to using the multiplication sign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9" y="3501770"/>
            <a:ext cx="1933575" cy="16383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52848" y="3610830"/>
            <a:ext cx="3074038" cy="135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+ 2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x 4 or 4 x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each number represent?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203" y="5324748"/>
            <a:ext cx="4323289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Use arrays to draw attention to the commutative structure of multiplication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03" y="5324748"/>
            <a:ext cx="3216510" cy="20013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35224" y="5540581"/>
            <a:ext cx="3998258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x 4 = 4 x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is equal to 3 groups of 4 or 4 groups of 3</a:t>
            </a:r>
            <a:r>
              <a:rPr lang="en-GB" sz="16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4933" y="3365388"/>
            <a:ext cx="401635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Skip counting, counting in the … times table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226" y="1675940"/>
            <a:ext cx="3024592" cy="1470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301" y="3940960"/>
            <a:ext cx="4094207" cy="1202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702" y="4125911"/>
            <a:ext cx="30003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7090" y="990075"/>
            <a:ext cx="11303135" cy="1515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has two different structures that are explored 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separately.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as 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grouping (</a:t>
            </a:r>
            <a:r>
              <a:rPr lang="en-GB" sz="2800" b="1" dirty="0" smtClean="0"/>
              <a:t>quotitive) 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Division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(partitive): 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objects put in groups of 5                                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objects shared into 5 groups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3" y="2622310"/>
            <a:ext cx="1619250" cy="1148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72" y="2678667"/>
            <a:ext cx="1981200" cy="11455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631063" y="5082469"/>
            <a:ext cx="2330705" cy="15020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7090" y="4112694"/>
            <a:ext cx="40324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20 cakes and I share them equally between five people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How many cakes will they each get?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443" y="5018279"/>
            <a:ext cx="2457450" cy="17907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97653" y="4272845"/>
            <a:ext cx="3194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There are 15 biscuits and I put them into bags of five. How many bags do I need?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805958" y="334683"/>
            <a:ext cx="61916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Structure and Language of Division 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43397" y="2804653"/>
            <a:ext cx="75607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How many 5s are there in 10?  </a:t>
            </a:r>
          </a:p>
          <a:p>
            <a:r>
              <a:rPr lang="en-GB" dirty="0" smtClean="0"/>
              <a:t>The 5s are either kept together (quotitive) or the 5s are distributed (partitive).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7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93" y="1302035"/>
            <a:ext cx="3811485" cy="2600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37" y="1522108"/>
            <a:ext cx="3870435" cy="1935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854" y="1483754"/>
            <a:ext cx="333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 is putting 6 flowers into pots.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0304" y="5903893"/>
            <a:ext cx="11694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grouping and sharing contexts, move to a common language for division:  “How many …..s in …….?”    </a:t>
            </a:r>
            <a:endParaRPr lang="en-GB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669" y="2445438"/>
            <a:ext cx="3187700" cy="2233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63932" y="1522108"/>
            <a:ext cx="3281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have 12 pennies and I divide them between 3 children.  </a:t>
            </a:r>
          </a:p>
          <a:p>
            <a:r>
              <a:rPr lang="en-GB" dirty="0" smtClean="0"/>
              <a:t>How many 3s are there in 12?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669669" y="5042068"/>
            <a:ext cx="374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12 ÷ 3 = 4</a:t>
            </a:r>
          </a:p>
          <a:p>
            <a:r>
              <a:rPr lang="en-GB" dirty="0" smtClean="0"/>
              <a:t>What does each number represent?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58824" y="5042068"/>
            <a:ext cx="374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6</a:t>
            </a:r>
            <a:r>
              <a:rPr lang="en-GB" b="1" dirty="0" smtClean="0"/>
              <a:t> ÷ 2 = 3</a:t>
            </a:r>
          </a:p>
          <a:p>
            <a:r>
              <a:rPr lang="en-GB" dirty="0" smtClean="0"/>
              <a:t>What does each number represent?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580514" y="5042067"/>
            <a:ext cx="374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10 ÷ 2 = 5</a:t>
            </a:r>
          </a:p>
          <a:p>
            <a:r>
              <a:rPr lang="en-GB" dirty="0" smtClean="0"/>
              <a:t>What does each number represent?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27254" y="69782"/>
            <a:ext cx="11099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Y1: </a:t>
            </a:r>
            <a:r>
              <a:rPr lang="en-GB" dirty="0" smtClean="0">
                <a:solidFill>
                  <a:srgbClr val="92D050"/>
                </a:solidFill>
              </a:rPr>
              <a:t>solve one step problems involving division using concrete and pictorial representations. </a:t>
            </a:r>
            <a:endParaRPr lang="en-GB" dirty="0">
              <a:solidFill>
                <a:srgbClr val="92D050"/>
              </a:solidFill>
            </a:endParaRPr>
          </a:p>
          <a:p>
            <a:r>
              <a:rPr lang="en-GB" b="1" dirty="0" smtClean="0"/>
              <a:t>Y2: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92D050"/>
                </a:solidFill>
              </a:rPr>
              <a:t>calculate mathematical statements using the division sign.  Show that division is not commutative. 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9746" y="915267"/>
            <a:ext cx="757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Use grouping (quotitive) and sharing (partitive) contexts as shown below.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63" y="525226"/>
            <a:ext cx="9286875" cy="4733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9949" y="2468880"/>
            <a:ext cx="1770611" cy="149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35134" y="2284214"/>
            <a:ext cx="14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94692" y="1556238"/>
            <a:ext cx="2985868" cy="1626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92580" y="1610026"/>
            <a:ext cx="27900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ELG: Number Children at the expected level of development will: - Have a deep understanding of number to 10, including the composition of each number; 14 - </a:t>
            </a:r>
            <a:r>
              <a:rPr lang="en-GB" sz="1100" dirty="0" err="1"/>
              <a:t>Subitise</a:t>
            </a:r>
            <a:r>
              <a:rPr lang="en-GB" sz="1100" dirty="0"/>
              <a:t> (recognise quantities without counting) up to 5; - Automatically recall (without reference to rhymes, counting or other aids) number bonds up to 5 (including subtraction facts) and some number bonds to 10, including double facts. ELG: Numerical Patterns Children at the expected level of development will: - Verbally count beyond 20, recognising the pattern of the counting system; - Compare quantities up to 10 in different contexts, recognising when one quantity is greater than, less than or the same as the other quantity; - Explore and represent patterns within numbers up to 10, including evens and odds, double facts and how quantities can be distributed equally. </a:t>
            </a:r>
          </a:p>
        </p:txBody>
      </p:sp>
    </p:spTree>
    <p:extLst>
      <p:ext uri="{BB962C8B-B14F-4D97-AF65-F5344CB8AC3E}">
        <p14:creationId xmlns:p14="http://schemas.microsoft.com/office/powerpoint/2010/main" val="20324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72790" y="838671"/>
            <a:ext cx="5825793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Addition – progression in written methods EYFS to Y2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506" y="1346200"/>
            <a:ext cx="85535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There are two structures of addition: </a:t>
            </a:r>
            <a:r>
              <a:rPr lang="en-GB" b="1" dirty="0" smtClean="0">
                <a:solidFill>
                  <a:srgbClr val="FF0000"/>
                </a:solidFill>
              </a:rPr>
              <a:t>aggregation</a:t>
            </a:r>
            <a:r>
              <a:rPr lang="en-GB" b="1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augmentation.</a:t>
            </a:r>
          </a:p>
          <a:p>
            <a:endParaRPr lang="en-GB" dirty="0"/>
          </a:p>
          <a:p>
            <a:r>
              <a:rPr lang="en-GB" dirty="0" smtClean="0"/>
              <a:t>Combining two or more parts to make a whole is called </a:t>
            </a:r>
            <a:r>
              <a:rPr lang="en-GB" b="1" dirty="0" smtClean="0"/>
              <a:t>aggregation.</a:t>
            </a:r>
          </a:p>
          <a:p>
            <a:r>
              <a:rPr lang="en-GB" i="1" dirty="0" smtClean="0"/>
              <a:t>Ben had 3 footballs and Zoe had 2 footballs.  How many footballs are there altogether?</a:t>
            </a:r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dirty="0"/>
          </a:p>
          <a:p>
            <a:r>
              <a:rPr lang="en-GB" dirty="0" smtClean="0"/>
              <a:t>An addition context described by a </a:t>
            </a:r>
            <a:r>
              <a:rPr lang="en-GB" b="1" dirty="0" smtClean="0"/>
              <a:t>first, then, now </a:t>
            </a:r>
            <a:r>
              <a:rPr lang="en-GB" dirty="0" smtClean="0"/>
              <a:t>story is an example of </a:t>
            </a:r>
            <a:r>
              <a:rPr lang="en-GB" b="1" dirty="0" smtClean="0"/>
              <a:t>augmentation</a:t>
            </a:r>
            <a:r>
              <a:rPr lang="en-GB" dirty="0" smtClean="0"/>
              <a:t>. </a:t>
            </a:r>
          </a:p>
          <a:p>
            <a:r>
              <a:rPr lang="en-GB" i="1" dirty="0" smtClean="0"/>
              <a:t>Harry had 3 footballs, then he was given 2 more.  How many does he have now? </a:t>
            </a:r>
          </a:p>
          <a:p>
            <a:endParaRPr lang="en-GB" i="1" dirty="0"/>
          </a:p>
          <a:p>
            <a:r>
              <a:rPr lang="en-GB" dirty="0"/>
              <a:t> </a:t>
            </a:r>
            <a:r>
              <a:rPr lang="en-GB" dirty="0" smtClean="0"/>
              <a:t>Both structures can be represented on a part/whole diagram.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67" y="3166936"/>
            <a:ext cx="499627" cy="488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46" y="3158206"/>
            <a:ext cx="499627" cy="488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39" y="3173876"/>
            <a:ext cx="499627" cy="4884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262" y="3158204"/>
            <a:ext cx="499627" cy="4884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00" y="3158205"/>
            <a:ext cx="499627" cy="4884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70066" y="4443785"/>
            <a:ext cx="2373406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sum of the parts is equal to the whole.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356600" y="822187"/>
            <a:ext cx="249239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Addition is commutative because the parts can be added in any order. 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3295" y="3006082"/>
            <a:ext cx="2847975" cy="927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77" y="2513476"/>
            <a:ext cx="2165724" cy="132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7637" y="3901310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hole             part/part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2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1" y="193182"/>
            <a:ext cx="65272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EYFS Objectives (ELG)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92D050"/>
                </a:solidFill>
              </a:rPr>
              <a:t>1 more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92D050"/>
                </a:solidFill>
              </a:rPr>
              <a:t>Add  two single digit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92D050"/>
                </a:solidFill>
              </a:rPr>
              <a:t>Count on</a:t>
            </a:r>
            <a:endParaRPr lang="en-GB" sz="1600" b="1" dirty="0">
              <a:solidFill>
                <a:srgbClr val="92D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0428"/>
            <a:ext cx="3793231" cy="2334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231" y="4841187"/>
            <a:ext cx="3884464" cy="2072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137" y="2878256"/>
            <a:ext cx="3960723" cy="16909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347" y="2436294"/>
            <a:ext cx="3026536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Start with expressions (no = sign)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3952" y="2436294"/>
            <a:ext cx="3120660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Move on to equations (has = sign)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138" y="2914854"/>
            <a:ext cx="3714623" cy="15804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63952" y="1353512"/>
            <a:ext cx="358008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Use part whole diagram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245" y="1104648"/>
            <a:ext cx="1555453" cy="1670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69196" y="4555048"/>
            <a:ext cx="29179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Teacher to model the bar model</a:t>
            </a:r>
          </a:p>
          <a:p>
            <a:r>
              <a:rPr lang="en-GB" sz="1600" b="1" dirty="0"/>
              <a:t>i</a:t>
            </a:r>
            <a:r>
              <a:rPr lang="en-GB" sz="1600" b="1" dirty="0" smtClean="0"/>
              <a:t>n summer term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347" y="1259491"/>
            <a:ext cx="3026536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Key skills:</a:t>
            </a:r>
          </a:p>
          <a:p>
            <a:r>
              <a:rPr lang="en-GB" sz="1600" b="1" dirty="0" err="1" smtClean="0"/>
              <a:t>Subitise</a:t>
            </a:r>
            <a:endParaRPr lang="en-GB" sz="1600" b="1" dirty="0" smtClean="0"/>
          </a:p>
          <a:p>
            <a:r>
              <a:rPr lang="en-GB" sz="1600" b="1" dirty="0" smtClean="0"/>
              <a:t>Count on from any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018" y="5260221"/>
            <a:ext cx="3745908" cy="9381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100" y="3324292"/>
            <a:ext cx="2100600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Aggregation structure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00" y="4271263"/>
            <a:ext cx="237971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Augmentation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13909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1" y="193182"/>
            <a:ext cx="6527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Y1 Objectives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92D050"/>
                </a:solidFill>
              </a:rPr>
              <a:t>Number bonds </a:t>
            </a:r>
            <a:r>
              <a:rPr lang="en-GB" sz="2000" b="1" dirty="0" smtClean="0"/>
              <a:t>and </a:t>
            </a:r>
            <a:r>
              <a:rPr lang="en-GB" sz="2000" b="1" dirty="0" smtClean="0">
                <a:solidFill>
                  <a:srgbClr val="92D050"/>
                </a:solidFill>
              </a:rPr>
              <a:t>related addition facts </a:t>
            </a:r>
            <a:r>
              <a:rPr lang="en-GB" sz="2000" b="1" dirty="0" smtClean="0"/>
              <a:t>within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Add 1 and 2 digit numbers to 20, including zero</a:t>
            </a:r>
            <a:endParaRPr lang="en-GB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0428"/>
            <a:ext cx="3793231" cy="2334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231" y="4841187"/>
            <a:ext cx="3884464" cy="2072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137" y="2878256"/>
            <a:ext cx="3960723" cy="16909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347" y="2436294"/>
            <a:ext cx="3026536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Start with expressions (no = sign)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3952" y="2436294"/>
            <a:ext cx="3120660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Move on to equations (has = sign)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138" y="2914854"/>
            <a:ext cx="3714623" cy="15804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63952" y="1353512"/>
            <a:ext cx="3580089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Use part whole diagram (include zero)</a:t>
            </a:r>
          </a:p>
          <a:p>
            <a:r>
              <a:rPr lang="en-GB" sz="1600" b="1" dirty="0" smtClean="0"/>
              <a:t>Zero is not a part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245" y="1104648"/>
            <a:ext cx="1555453" cy="1670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69196" y="4555048"/>
            <a:ext cx="2917903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Teacher to model the bar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347" y="1259491"/>
            <a:ext cx="3026536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Key skills:</a:t>
            </a:r>
          </a:p>
          <a:p>
            <a:r>
              <a:rPr lang="en-GB" sz="1600" b="1" dirty="0"/>
              <a:t>Adding 0 and 1 to a number </a:t>
            </a:r>
          </a:p>
          <a:p>
            <a:r>
              <a:rPr lang="en-GB" sz="1600" b="1" dirty="0" smtClean="0"/>
              <a:t>+ bonds within 10 e.g. 5 = 4 + 1</a:t>
            </a:r>
          </a:p>
          <a:p>
            <a:r>
              <a:rPr lang="en-GB" sz="1600" b="1" dirty="0" smtClean="0"/>
              <a:t>+ bonds =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018" y="5260221"/>
            <a:ext cx="3745908" cy="9381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100" y="3324292"/>
            <a:ext cx="2100600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Aggregation structure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00" y="4271263"/>
            <a:ext cx="237971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Augmentation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26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0" y="23532"/>
            <a:ext cx="43015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Y2 Objectives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1dn + 1dn + 1dn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2dn + 1dn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2 dn + 2dn (sum&lt;100)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24185" y="127675"/>
            <a:ext cx="2919961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Children to use the bar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893" y="2561884"/>
            <a:ext cx="3219719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2dn + 1dn Use numbers in a context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6802" y="1080816"/>
            <a:ext cx="3455555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Fiona had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£34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 pocket money to that.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does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060" y="3046703"/>
            <a:ext cx="321971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What does each number represent?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8604" y="4762731"/>
            <a:ext cx="1138298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2dn + 2dn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8604" y="5253219"/>
            <a:ext cx="144641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Keep the first number whole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623" y="2556076"/>
            <a:ext cx="3022487" cy="19506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306" y="3553191"/>
            <a:ext cx="1783119" cy="1124524"/>
            <a:chOff x="6967302" y="2146710"/>
            <a:chExt cx="2905125" cy="1943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7302" y="2146710"/>
              <a:ext cx="2905125" cy="19431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8108" y="2889036"/>
              <a:ext cx="1442435" cy="7339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£16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70686" y="3709179"/>
            <a:ext cx="1188060" cy="816476"/>
            <a:chOff x="6313957" y="3064294"/>
            <a:chExt cx="2115341" cy="145393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3957" y="3764080"/>
              <a:ext cx="692771" cy="65145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4611" y="3064294"/>
              <a:ext cx="692771" cy="65145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6728" y="3866774"/>
              <a:ext cx="692771" cy="65145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0454" y="3136307"/>
              <a:ext cx="692771" cy="65145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6527" y="3718637"/>
              <a:ext cx="692771" cy="651459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849064" y="376298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539582" y="684420"/>
            <a:ext cx="2704564" cy="953037"/>
            <a:chOff x="8925059" y="4675031"/>
            <a:chExt cx="2717442" cy="901522"/>
          </a:xfrm>
        </p:grpSpPr>
        <p:sp>
          <p:nvSpPr>
            <p:cNvPr id="28" name="Rectangle 27"/>
            <p:cNvSpPr/>
            <p:nvPr/>
          </p:nvSpPr>
          <p:spPr>
            <a:xfrm>
              <a:off x="8925059" y="4675031"/>
              <a:ext cx="2717442" cy="4507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925059" y="5125792"/>
              <a:ext cx="1918952" cy="4507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</a:rPr>
                <a:t>34</a:t>
              </a:r>
              <a:endParaRPr lang="en-GB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844011" y="5125791"/>
              <a:ext cx="798490" cy="4507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</a:rPr>
                <a:t>3</a:t>
              </a:r>
              <a:endParaRPr lang="en-GB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528" y="1883938"/>
            <a:ext cx="1933934" cy="174433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5525" y="1460720"/>
            <a:ext cx="2055497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Key skills:</a:t>
            </a:r>
          </a:p>
          <a:p>
            <a:r>
              <a:rPr lang="en-GB" sz="1600" b="1" dirty="0" smtClean="0"/>
              <a:t>2dn + 1dn</a:t>
            </a:r>
          </a:p>
          <a:p>
            <a:r>
              <a:rPr lang="en-GB" sz="1600" b="1" dirty="0" smtClean="0"/>
              <a:t>2dn + multiples of 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78" y="5283700"/>
            <a:ext cx="2857605" cy="13088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3448" y="4857129"/>
            <a:ext cx="2033153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2dn + multiples of 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0515" y="108523"/>
            <a:ext cx="3219719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2dn + 1dn Use numbers in a context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47223" y="5026406"/>
            <a:ext cx="1759525" cy="1187102"/>
            <a:chOff x="3535665" y="5283700"/>
            <a:chExt cx="1759525" cy="118710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5665" y="5636061"/>
              <a:ext cx="504825" cy="4381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7075" y="5747322"/>
              <a:ext cx="504825" cy="43815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6210" y="6032652"/>
              <a:ext cx="504825" cy="4381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37826" y="5661781"/>
              <a:ext cx="352425" cy="35242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3627" y="6032652"/>
              <a:ext cx="352425" cy="35242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0604" y="5283700"/>
              <a:ext cx="504825" cy="43815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2765" y="5901627"/>
              <a:ext cx="352425" cy="35242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229103" y="6355078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43 + 20 = 63</a:t>
            </a:r>
            <a:endParaRPr lang="en-GB" sz="3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3247223" y="4617875"/>
            <a:ext cx="2019200" cy="1668249"/>
            <a:chOff x="7648314" y="2407611"/>
            <a:chExt cx="2103140" cy="1798240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7648314" y="2809142"/>
              <a:ext cx="2103140" cy="89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784165" y="2514955"/>
              <a:ext cx="0" cy="1690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8054717" y="2407611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T</a:t>
              </a:r>
              <a:endParaRPr lang="en-GB" sz="24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90992" y="2407611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err="1" smtClean="0"/>
                <a:t>Os</a:t>
              </a:r>
              <a:endParaRPr lang="en-GB" sz="2400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299206" y="646684"/>
            <a:ext cx="2281320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Augmentation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0871" y="4115453"/>
            <a:ext cx="2762981" cy="25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73" y="2000250"/>
            <a:ext cx="7115175" cy="4857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203" y="-89460"/>
            <a:ext cx="5594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Appendix: Addition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17" y="771351"/>
            <a:ext cx="6743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14202"/>
              </p:ext>
            </p:extLst>
          </p:nvPr>
        </p:nvGraphicFramePr>
        <p:xfrm>
          <a:off x="672985" y="212590"/>
          <a:ext cx="10100310" cy="638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851">
                  <a:extLst>
                    <a:ext uri="{9D8B030D-6E8A-4147-A177-3AD203B41FA5}">
                      <a16:colId xmlns:a16="http://schemas.microsoft.com/office/drawing/2014/main" val="4179661733"/>
                    </a:ext>
                  </a:extLst>
                </a:gridCol>
                <a:gridCol w="2202873">
                  <a:extLst>
                    <a:ext uri="{9D8B030D-6E8A-4147-A177-3AD203B41FA5}">
                      <a16:colId xmlns:a16="http://schemas.microsoft.com/office/drawing/2014/main" val="2183375214"/>
                    </a:ext>
                  </a:extLst>
                </a:gridCol>
                <a:gridCol w="3125586">
                  <a:extLst>
                    <a:ext uri="{9D8B030D-6E8A-4147-A177-3AD203B41FA5}">
                      <a16:colId xmlns:a16="http://schemas.microsoft.com/office/drawing/2014/main" val="2270522399"/>
                    </a:ext>
                  </a:extLst>
                </a:gridCol>
              </a:tblGrid>
              <a:tr h="36326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Small Steps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Example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352083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 digit + 1 digit (not bridging)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24 + 3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23076"/>
                  </a:ext>
                </a:extLst>
              </a:tr>
              <a:tr h="6270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 digit + 1 digit (with bridging, counting in 1s)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27 + 4 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55895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 digit + 1 digit (with bridging, using facts to 10)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27 + 4  (27 + 3 + 1)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35428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 digit + 10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27 + 10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98335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 digit + multiples of 10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27 + 20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78881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digit + teens only (not bridging)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051854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 digit + low 2 digit (not bridging)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27 + 22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47827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 digit + 2 digit (bridging 10)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70375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 digit + 2 digit (not bridging 100)</a:t>
                      </a:r>
                    </a:p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 smtClean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8194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1" y="4300364"/>
            <a:ext cx="1164128" cy="104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38" y="5456178"/>
            <a:ext cx="1294354" cy="1110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638" y="2721108"/>
            <a:ext cx="986445" cy="11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14" y="140811"/>
            <a:ext cx="4062985" cy="12711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3049" y="201496"/>
            <a:ext cx="6101151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Subtraction – progression in written methods EYFS to Y2</a:t>
            </a:r>
            <a:endParaRPr lang="en-GB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533049" y="1536700"/>
            <a:ext cx="8182377" cy="5110106"/>
            <a:chOff x="1185319" y="791255"/>
            <a:chExt cx="9167685" cy="59063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0122" y="791255"/>
              <a:ext cx="1577050" cy="16852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4876" y="2609157"/>
              <a:ext cx="2807495" cy="16587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4876" y="4556351"/>
              <a:ext cx="2547542" cy="213334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85319" y="824984"/>
              <a:ext cx="9167685" cy="16852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85319" y="2563360"/>
              <a:ext cx="9167685" cy="1651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5319" y="4267887"/>
              <a:ext cx="9167685" cy="2429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455278" y="1358487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640934" y="1368799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826590" y="1379110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012246" y="1389422"/>
              <a:ext cx="890431" cy="83229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197902" y="1399734"/>
              <a:ext cx="890431" cy="83229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426596" y="2925614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612252" y="2935926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797908" y="2946238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4983564" y="2956549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169220" y="2966861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506231" y="4642386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2691887" y="4652698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877543" y="4663009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063199" y="4673321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248856" y="4683632"/>
              <a:ext cx="890431" cy="8322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506231" y="5669996"/>
              <a:ext cx="890431" cy="83229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691887" y="5680308"/>
              <a:ext cx="890431" cy="83229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877543" y="5690619"/>
              <a:ext cx="890431" cy="83229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3731271" y="2895126"/>
              <a:ext cx="1061661" cy="10468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78971" y="2895125"/>
              <a:ext cx="1061661" cy="10468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026672" y="2895124"/>
              <a:ext cx="1061661" cy="10468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357732" y="792663"/>
              <a:ext cx="3850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Partitioning </a:t>
              </a:r>
              <a:r>
                <a:rPr lang="en-GB" dirty="0" smtClean="0"/>
                <a:t>– the ‘not’ structure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43006" y="2501615"/>
              <a:ext cx="1512653" cy="463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Reduction</a:t>
              </a:r>
              <a:endParaRPr lang="en-GB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28279" y="4210566"/>
              <a:ext cx="1536278" cy="463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Difference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51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1429</Words>
  <Application>Microsoft Office PowerPoint</Application>
  <PresentationFormat>Widescreen</PresentationFormat>
  <Paragraphs>246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Crozier</dc:creator>
  <cp:lastModifiedBy>Rebecca Waters</cp:lastModifiedBy>
  <cp:revision>71</cp:revision>
  <cp:lastPrinted>2020-01-17T13:54:42Z</cp:lastPrinted>
  <dcterms:created xsi:type="dcterms:W3CDTF">2018-01-12T14:53:15Z</dcterms:created>
  <dcterms:modified xsi:type="dcterms:W3CDTF">2021-10-10T12:15:51Z</dcterms:modified>
</cp:coreProperties>
</file>