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05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8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94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2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5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89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57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33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38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34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1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15654-67C8-4EE4-9A44-4514E3C5E4A9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5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arcyandbrian.com/mm-rainbow-science-experime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03445" y="2981740"/>
            <a:ext cx="3641696" cy="163891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050" dirty="0">
              <a:solidFill>
                <a:srgbClr val="000000"/>
              </a:solidFill>
              <a:latin typeface="Twinkl"/>
            </a:endParaRPr>
          </a:p>
          <a:p>
            <a:pPr algn="ctr"/>
            <a:r>
              <a:rPr lang="en-GB" sz="1050" dirty="0">
                <a:solidFill>
                  <a:srgbClr val="000000"/>
                </a:solidFill>
                <a:latin typeface="Twinkl"/>
              </a:rPr>
              <a:t> </a:t>
            </a:r>
            <a:r>
              <a:rPr lang="en-GB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need: </a:t>
            </a:r>
          </a:p>
          <a:p>
            <a:pPr algn="just"/>
            <a:r>
              <a:rPr lang="en-GB" sz="15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4 </a:t>
            </a:r>
            <a:r>
              <a:rPr lang="en-GB" sz="1500" dirty="0">
                <a:solidFill>
                  <a:srgbClr val="000000"/>
                </a:solidFill>
                <a:latin typeface="Comic Sans MS" panose="030F0702030302020204" pitchFamily="66" charset="0"/>
              </a:rPr>
              <a:t>books</a:t>
            </a:r>
          </a:p>
          <a:p>
            <a:r>
              <a:rPr lang="en-GB" sz="1500" dirty="0">
                <a:solidFill>
                  <a:srgbClr val="000000"/>
                </a:solidFill>
                <a:latin typeface="Comic Sans MS" panose="030F0702030302020204" pitchFamily="66" charset="0"/>
              </a:rPr>
              <a:t>Plank of wood or stiff cardboard </a:t>
            </a:r>
          </a:p>
          <a:p>
            <a:pPr algn="just"/>
            <a:r>
              <a:rPr lang="en-GB" sz="1500" dirty="0">
                <a:solidFill>
                  <a:srgbClr val="000000"/>
                </a:solidFill>
                <a:latin typeface="Comic Sans MS" panose="030F0702030302020204" pitchFamily="66" charset="0"/>
              </a:rPr>
              <a:t>Tennis ball </a:t>
            </a:r>
          </a:p>
          <a:p>
            <a:pPr algn="just"/>
            <a:r>
              <a:rPr lang="en-GB" sz="1500" dirty="0">
                <a:solidFill>
                  <a:srgbClr val="000000"/>
                </a:solidFill>
                <a:latin typeface="Comic Sans MS" panose="030F0702030302020204" pitchFamily="66" charset="0"/>
              </a:rPr>
              <a:t>Ruler or Tape measure</a:t>
            </a:r>
          </a:p>
          <a:p>
            <a:pPr algn="just"/>
            <a:r>
              <a:rPr lang="en-GB" sz="1500" dirty="0">
                <a:solidFill>
                  <a:srgbClr val="000000"/>
                </a:solidFill>
                <a:latin typeface="Comic Sans MS" panose="030F0702030302020204" pitchFamily="66" charset="0"/>
              </a:rPr>
              <a:t>Chalk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12336" y="817323"/>
            <a:ext cx="4572000" cy="11864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sz="32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Clown Ball </a:t>
            </a:r>
            <a:r>
              <a:rPr lang="en-GB" sz="3200" b="1" dirty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Rolling Experiment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568" y="4768172"/>
            <a:ext cx="2457450" cy="2028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79513" y="-66798"/>
            <a:ext cx="1972015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</a:rPr>
              <a:t>EYFS</a:t>
            </a:r>
            <a:endParaRPr lang="en-US" sz="4500" b="1" cap="none" spc="0" dirty="0" smtClean="0">
              <a:ln w="22225">
                <a:solidFill>
                  <a:srgbClr val="FF0000"/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r>
              <a:rPr lang="en-US" sz="45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</a:rPr>
              <a:t>Science</a:t>
            </a:r>
            <a:endParaRPr lang="en-US" sz="45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98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97" y="807010"/>
            <a:ext cx="3017768" cy="2491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31724" y="3404001"/>
            <a:ext cx="4992283" cy="3348609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. </a:t>
            </a:r>
            <a:r>
              <a:rPr lang="en-GB" sz="20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Make a ramp using four books and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a </a:t>
            </a:r>
            <a:r>
              <a:rPr lang="en-GB" sz="20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plank of wood</a:t>
            </a:r>
            <a:r>
              <a:rPr lang="en-GB" sz="20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800" dirty="0" smtClean="0">
              <a:solidFill>
                <a:srgbClr val="0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2. 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Roll a tennis ball down the ramp and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measure 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or mark how far it goes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800" dirty="0" smtClean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3. </a:t>
            </a:r>
            <a:r>
              <a:rPr lang="en-GB" sz="20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How could you make the ball go </a:t>
            </a:r>
            <a:r>
              <a:rPr lang="en-GB" sz="20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  further 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without 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throwing it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800" dirty="0" smtClean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accent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4. 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Try this again but use a two different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sized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/ type of balls.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9503" y="2091193"/>
            <a:ext cx="2489325" cy="2551558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2552086" y="100521"/>
            <a:ext cx="4556096" cy="2610874"/>
          </a:xfrm>
          <a:prstGeom prst="wedgeEllipseCallout">
            <a:avLst>
              <a:gd name="adj1" fmla="val 50924"/>
              <a:gd name="adj2" fmla="val 5134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How does it work?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It works as gravity is pulling the ball down the ramp, </a:t>
            </a:r>
          </a:p>
          <a:p>
            <a:pPr algn="ctr">
              <a:lnSpc>
                <a:spcPct val="115000"/>
              </a:lnSpc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but there is also friction created by the two things</a:t>
            </a:r>
          </a:p>
          <a:p>
            <a:pPr algn="ctr">
              <a:lnSpc>
                <a:spcPct val="115000"/>
              </a:lnSpc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rubbing together so this slows the ball down . </a:t>
            </a:r>
          </a:p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431593" y="4436827"/>
            <a:ext cx="3815774" cy="3861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sz="15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Q: </a:t>
            </a: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Can 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you make your ball roll further? </a:t>
            </a:r>
          </a:p>
          <a:p>
            <a:pPr>
              <a:lnSpc>
                <a:spcPct val="115000"/>
              </a:lnSpc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Q: </a:t>
            </a: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What 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if you roll the ball on a rough surface?</a:t>
            </a:r>
          </a:p>
          <a:p>
            <a:pPr>
              <a:lnSpc>
                <a:spcPct val="115000"/>
              </a:lnSpc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Q: </a:t>
            </a: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Will 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the results be the same or will it roll even further?</a:t>
            </a:r>
          </a:p>
          <a:p>
            <a:pPr algn="ctr">
              <a:lnSpc>
                <a:spcPct val="115000"/>
              </a:lnSpc>
            </a:pPr>
            <a:endParaRPr lang="en-GB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</a:pPr>
            <a:endParaRPr lang="en-GB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</a:pPr>
            <a:endParaRPr lang="en-GB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</a:pPr>
            <a:endParaRPr lang="en-GB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</a:pPr>
            <a:endParaRPr lang="en-GB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</p:txBody>
      </p:sp>
    </p:spTree>
    <p:extLst>
      <p:ext uri="{BB962C8B-B14F-4D97-AF65-F5344CB8AC3E}">
        <p14:creationId xmlns:p14="http://schemas.microsoft.com/office/powerpoint/2010/main" val="3703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5494" y="3156668"/>
            <a:ext cx="3641696" cy="117724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GB" sz="1050" dirty="0">
              <a:solidFill>
                <a:srgbClr val="000000"/>
              </a:solidFill>
              <a:latin typeface="Twinkl"/>
            </a:endParaRPr>
          </a:p>
          <a:p>
            <a:pPr algn="ctr"/>
            <a:r>
              <a:rPr lang="en-GB" sz="1050" dirty="0">
                <a:solidFill>
                  <a:srgbClr val="000000"/>
                </a:solidFill>
                <a:latin typeface="Twinkl"/>
              </a:rPr>
              <a:t> </a:t>
            </a:r>
            <a:r>
              <a:rPr lang="en-GB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need: </a:t>
            </a:r>
          </a:p>
          <a:p>
            <a:pPr algn="just"/>
            <a:r>
              <a:rPr lang="en-GB" sz="15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Skittle sweets</a:t>
            </a:r>
          </a:p>
          <a:p>
            <a:pPr algn="just"/>
            <a:r>
              <a:rPr lang="en-GB" sz="15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Water </a:t>
            </a:r>
          </a:p>
          <a:p>
            <a:pPr algn="just"/>
            <a:r>
              <a:rPr lang="en-GB" sz="15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Plates</a:t>
            </a:r>
            <a:endParaRPr lang="en-GB" sz="15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2336" y="817323"/>
            <a:ext cx="4572000" cy="12249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sz="32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Clowning around </a:t>
            </a:r>
            <a:br>
              <a:rPr lang="en-GB" sz="32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</a:br>
            <a:r>
              <a:rPr lang="en-GB" sz="32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with Skittles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D8DF72"/>
              </a:clrFrom>
              <a:clrTo>
                <a:srgbClr val="D8DF72">
                  <a:alpha val="0"/>
                </a:srgbClr>
              </a:clrTo>
            </a:clrChange>
          </a:blip>
          <a:srcRect t="3258" r="8691"/>
          <a:stretch/>
        </p:blipFill>
        <p:spPr>
          <a:xfrm>
            <a:off x="2926081" y="4772392"/>
            <a:ext cx="3180522" cy="19695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ctangle 8"/>
          <p:cNvSpPr/>
          <p:nvPr/>
        </p:nvSpPr>
        <p:spPr>
          <a:xfrm>
            <a:off x="0" y="-138973"/>
            <a:ext cx="1972015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KS1</a:t>
            </a:r>
          </a:p>
          <a:p>
            <a:pPr algn="ctr"/>
            <a:r>
              <a:rPr lang="en-US" sz="45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</a:rPr>
              <a:t>Science</a:t>
            </a:r>
            <a:endParaRPr lang="en-US" sz="45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77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D8DF72"/>
              </a:clrFrom>
              <a:clrTo>
                <a:srgbClr val="D8DF72">
                  <a:alpha val="0"/>
                </a:srgbClr>
              </a:clrTo>
            </a:clrChange>
          </a:blip>
          <a:srcRect t="3258" r="8691"/>
          <a:stretch/>
        </p:blipFill>
        <p:spPr>
          <a:xfrm>
            <a:off x="264794" y="2112609"/>
            <a:ext cx="3306929" cy="2047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675" y="4269269"/>
            <a:ext cx="2489325" cy="25515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071068" y="-172827"/>
            <a:ext cx="5017273" cy="3359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GB" sz="1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Q: </a:t>
            </a:r>
            <a:r>
              <a:rPr lang="en-GB" sz="16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Why don’t skittle colours mix in water? </a:t>
            </a:r>
            <a:endParaRPr lang="en-GB" sz="1600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r>
              <a:rPr lang="en-GB" sz="1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Q: </a:t>
            </a:r>
            <a:r>
              <a:rPr lang="en-GB" sz="1600" dirty="0" smtClean="0">
                <a:latin typeface="Comic Sans MS" panose="030F0702030302020204" pitchFamily="66" charset="0"/>
              </a:rPr>
              <a:t>Could </a:t>
            </a:r>
            <a:r>
              <a:rPr lang="en-GB" sz="1600" dirty="0">
                <a:latin typeface="Comic Sans MS" panose="030F0702030302020204" pitchFamily="66" charset="0"/>
              </a:rPr>
              <a:t>this skittles science experiment work with another type of candy?</a:t>
            </a:r>
          </a:p>
          <a:p>
            <a:r>
              <a:rPr lang="en-GB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Q: </a:t>
            </a:r>
            <a:r>
              <a:rPr lang="en-GB" sz="1600" dirty="0" smtClean="0">
                <a:latin typeface="Comic Sans MS" panose="030F0702030302020204" pitchFamily="66" charset="0"/>
              </a:rPr>
              <a:t>What </a:t>
            </a:r>
            <a:r>
              <a:rPr lang="en-GB" sz="1600" dirty="0">
                <a:latin typeface="Comic Sans MS" panose="030F0702030302020204" pitchFamily="66" charset="0"/>
              </a:rPr>
              <a:t>would happen if you tried a different liquid and compared the results?</a:t>
            </a:r>
          </a:p>
          <a:p>
            <a:pPr>
              <a:lnSpc>
                <a:spcPct val="115000"/>
              </a:lnSpc>
            </a:pPr>
            <a:endParaRPr lang="en-GB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</a:pPr>
            <a:endParaRPr lang="en-GB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</a:pPr>
            <a:endParaRPr lang="en-GB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</a:pPr>
            <a:endParaRPr lang="en-GB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</a:pPr>
            <a:endParaRPr lang="en-GB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840480" y="1531756"/>
            <a:ext cx="5247861" cy="2610874"/>
          </a:xfrm>
          <a:prstGeom prst="wedgeEllipseCallout">
            <a:avLst>
              <a:gd name="adj1" fmla="val 18481"/>
              <a:gd name="adj2" fmla="val 8484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How does it work</a:t>
            </a:r>
            <a:r>
              <a:rPr lang="en-GB" sz="1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?</a:t>
            </a:r>
          </a:p>
          <a:p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While digging around for information, I learned about a term called </a:t>
            </a:r>
            <a:r>
              <a:rPr lang="en-GB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stratification</a:t>
            </a:r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. The immediate definition of stratification is the arrangement of something into different groups which is a lot like we see with the skittle </a:t>
            </a:r>
            <a:r>
              <a:rPr lang="en-GB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colours</a:t>
            </a:r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, but why?</a:t>
            </a:r>
          </a:p>
          <a:p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Water stratification is all about how water has different masses with different properties and this may create the barriers that you see among the </a:t>
            </a:r>
            <a:r>
              <a:rPr lang="en-GB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colours </a:t>
            </a:r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from the </a:t>
            </a:r>
            <a:r>
              <a:rPr lang="en-GB" sz="1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skittles.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15000"/>
              </a:lnSpc>
            </a:pPr>
            <a:endParaRPr lang="en-GB" dirty="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5063" y="103977"/>
            <a:ext cx="3860346" cy="1923604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17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hlinkClick r:id="rId4"/>
              </a:rPr>
              <a:t>M&amp;M Rainbow</a:t>
            </a:r>
            <a:endParaRPr lang="en-GB" sz="17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700" dirty="0">
                <a:solidFill>
                  <a:srgbClr val="000000"/>
                </a:solidFill>
                <a:latin typeface="Comic Sans MS" panose="030F0702030302020204" pitchFamily="66" charset="0"/>
              </a:rPr>
              <a:t>Candy is a staple of the circus. Learn about dissolving, solutions, mixtures, and more in this fun candy dissolving experiment. The bright </a:t>
            </a:r>
            <a:r>
              <a:rPr lang="en-GB" sz="17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colours </a:t>
            </a:r>
            <a:r>
              <a:rPr lang="en-GB" sz="1700" dirty="0">
                <a:solidFill>
                  <a:srgbClr val="000000"/>
                </a:solidFill>
                <a:latin typeface="Comic Sans MS" panose="030F0702030302020204" pitchFamily="66" charset="0"/>
              </a:rPr>
              <a:t>are also circus friendly!</a:t>
            </a:r>
            <a:endParaRPr lang="en-GB" sz="1700" b="0" i="0" u="none" strike="noStrike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245416"/>
            <a:ext cx="69048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STEP 1 :</a:t>
            </a:r>
            <a:r>
              <a:rPr lang="en-GB" sz="1600" dirty="0">
                <a:solidFill>
                  <a:srgbClr val="010101"/>
                </a:solidFill>
                <a:latin typeface="Comic Sans MS" panose="030F0702030302020204" pitchFamily="66" charset="0"/>
              </a:rPr>
              <a:t>  E</a:t>
            </a:r>
            <a:r>
              <a:rPr lang="en-GB" sz="1600" dirty="0" smtClean="0">
                <a:solidFill>
                  <a:srgbClr val="010101"/>
                </a:solidFill>
                <a:latin typeface="Comic Sans MS" panose="030F0702030302020204" pitchFamily="66" charset="0"/>
              </a:rPr>
              <a:t>mpty </a:t>
            </a:r>
            <a:r>
              <a:rPr lang="en-GB" sz="1600" dirty="0">
                <a:solidFill>
                  <a:srgbClr val="010101"/>
                </a:solidFill>
                <a:latin typeface="Comic Sans MS" panose="030F0702030302020204" pitchFamily="66" charset="0"/>
              </a:rPr>
              <a:t>out your skittles and check out the </a:t>
            </a:r>
            <a:r>
              <a:rPr lang="en-GB" sz="1600" dirty="0" smtClean="0">
                <a:solidFill>
                  <a:srgbClr val="010101"/>
                </a:solidFill>
                <a:latin typeface="Comic Sans MS" panose="030F0702030302020204" pitchFamily="66" charset="0"/>
              </a:rPr>
              <a:t>colours</a:t>
            </a:r>
            <a:r>
              <a:rPr lang="en-GB" sz="1600" dirty="0">
                <a:solidFill>
                  <a:srgbClr val="010101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GB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STEP 2: </a:t>
            </a:r>
            <a:r>
              <a:rPr lang="en-GB" sz="1600" dirty="0">
                <a:solidFill>
                  <a:srgbClr val="010101"/>
                </a:solidFill>
                <a:latin typeface="Comic Sans MS" panose="030F0702030302020204" pitchFamily="66" charset="0"/>
              </a:rPr>
              <a:t> Next, lay out your plates in an </a:t>
            </a:r>
            <a:r>
              <a:rPr lang="en-GB" sz="1600" dirty="0" smtClean="0">
                <a:solidFill>
                  <a:srgbClr val="010101"/>
                </a:solidFill>
                <a:latin typeface="Comic Sans MS" panose="030F0702030302020204" pitchFamily="66" charset="0"/>
              </a:rPr>
              <a:t>area </a:t>
            </a:r>
            <a:r>
              <a:rPr lang="en-GB" sz="1600" dirty="0">
                <a:solidFill>
                  <a:srgbClr val="010101"/>
                </a:solidFill>
                <a:latin typeface="Comic Sans MS" panose="030F0702030302020204" pitchFamily="66" charset="0"/>
              </a:rPr>
              <a:t>where they won’t be disturbed.</a:t>
            </a:r>
          </a:p>
          <a:p>
            <a:r>
              <a:rPr lang="en-GB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STEP 3: </a:t>
            </a:r>
            <a:r>
              <a:rPr lang="en-GB" sz="1600" dirty="0">
                <a:solidFill>
                  <a:srgbClr val="010101"/>
                </a:solidFill>
                <a:latin typeface="Comic Sans MS" panose="030F0702030302020204" pitchFamily="66" charset="0"/>
              </a:rPr>
              <a:t>Now’s the fun part, make patterns! It’s up to you on how you want to place your </a:t>
            </a:r>
            <a:r>
              <a:rPr lang="en-GB" sz="1600" dirty="0" smtClean="0">
                <a:solidFill>
                  <a:srgbClr val="010101"/>
                </a:solidFill>
                <a:latin typeface="Comic Sans MS" panose="030F0702030302020204" pitchFamily="66" charset="0"/>
              </a:rPr>
              <a:t>colours</a:t>
            </a:r>
            <a:r>
              <a:rPr lang="en-GB" sz="1600" dirty="0">
                <a:solidFill>
                  <a:srgbClr val="010101"/>
                </a:solidFill>
                <a:latin typeface="Comic Sans MS" panose="030F0702030302020204" pitchFamily="66" charset="0"/>
              </a:rPr>
              <a:t>. Make a rainbow or any sort of pattern that interests you. You can experiment with placing different </a:t>
            </a:r>
            <a:r>
              <a:rPr lang="en-GB" sz="1600" dirty="0" smtClean="0">
                <a:solidFill>
                  <a:srgbClr val="010101"/>
                </a:solidFill>
                <a:latin typeface="Comic Sans MS" panose="030F0702030302020204" pitchFamily="66" charset="0"/>
              </a:rPr>
              <a:t>colours </a:t>
            </a:r>
            <a:r>
              <a:rPr lang="en-GB" sz="1600" dirty="0">
                <a:solidFill>
                  <a:srgbClr val="010101"/>
                </a:solidFill>
                <a:latin typeface="Comic Sans MS" panose="030F0702030302020204" pitchFamily="66" charset="0"/>
              </a:rPr>
              <a:t>next to each other.</a:t>
            </a:r>
          </a:p>
          <a:p>
            <a:r>
              <a:rPr lang="en-GB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STEP 4: </a:t>
            </a:r>
            <a:r>
              <a:rPr lang="en-GB" sz="1600" dirty="0">
                <a:solidFill>
                  <a:srgbClr val="010101"/>
                </a:solidFill>
                <a:latin typeface="Comic Sans MS" panose="030F0702030302020204" pitchFamily="66" charset="0"/>
              </a:rPr>
              <a:t>Once you have your patterns placed, gently begin pouring water in the middle of the plate until it reaches all the candies and just barely covers them.</a:t>
            </a:r>
            <a:endParaRPr lang="en-GB" sz="1600" b="0" i="0" u="none" strike="noStrike" dirty="0">
              <a:solidFill>
                <a:srgbClr val="01010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3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251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O'Flaherty-Bland</dc:creator>
  <cp:lastModifiedBy>Emma Marks</cp:lastModifiedBy>
  <cp:revision>18</cp:revision>
  <dcterms:created xsi:type="dcterms:W3CDTF">2020-05-19T10:31:56Z</dcterms:created>
  <dcterms:modified xsi:type="dcterms:W3CDTF">2020-06-09T08:45:49Z</dcterms:modified>
</cp:coreProperties>
</file>