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3" d="100"/>
          <a:sy n="73" d="100"/>
        </p:scale>
        <p:origin x="6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B5DECE7-7149-4A70-B685-B94240F9FFE6}" type="datetimeFigureOut">
              <a:rPr lang="en-GB" smtClean="0"/>
              <a:t>15/11/2018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231B-6791-4192-ACC7-8C68C0C65ABF}" type="slidenum">
              <a:rPr lang="en-GB" smtClean="0"/>
              <a:t>‹#›</a:t>
            </a:fld>
            <a:endParaRPr lang="en-GB"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380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38000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231B-6791-4192-ACC7-8C68C0C65ABF}"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8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301656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231B-6791-4192-ACC7-8C68C0C65ABF}" type="slidenum">
              <a:rPr lang="en-GB" smtClean="0"/>
              <a:t>‹#›</a:t>
            </a:fld>
            <a:endParaRPr lang="en-GB"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769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270103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159709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267594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16423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2231B-6791-4192-ACC7-8C68C0C65ABF}" type="slidenum">
              <a:rPr lang="en-GB" smtClean="0"/>
              <a:t>‹#›</a:t>
            </a:fld>
            <a:endParaRPr lang="en-GB" dirty="0"/>
          </a:p>
        </p:txBody>
      </p:sp>
    </p:spTree>
    <p:extLst>
      <p:ext uri="{BB962C8B-B14F-4D97-AF65-F5344CB8AC3E}">
        <p14:creationId xmlns:p14="http://schemas.microsoft.com/office/powerpoint/2010/main" val="232127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5DECE7-7149-4A70-B685-B94240F9FFE6}" type="datetimeFigureOut">
              <a:rPr lang="en-GB" smtClean="0"/>
              <a:t>15/11/2018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2231B-6791-4192-ACC7-8C68C0C65ABF}"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92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5DECE7-7149-4A70-B685-B94240F9FFE6}" type="datetimeFigureOut">
              <a:rPr lang="en-GB" smtClean="0"/>
              <a:t>15/11/2018</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92231B-6791-4192-ACC7-8C68C0C65ABF}" type="slidenum">
              <a:rPr lang="en-GB" smtClean="0"/>
              <a:t>‹#›</a:t>
            </a:fld>
            <a:endParaRPr lang="en-GB"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152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idcd.nih.gov/" TargetMode="External"/><Relationship Id="rId2" Type="http://schemas.openxmlformats.org/officeDocument/2006/relationships/hyperlink" Target="http://www.talkingpoint.org.uk/" TargetMode="External"/><Relationship Id="rId1" Type="http://schemas.openxmlformats.org/officeDocument/2006/relationships/slideLayout" Target="../slideLayouts/slideLayout2.xml"/><Relationship Id="rId4" Type="http://schemas.openxmlformats.org/officeDocument/2006/relationships/hyperlink" Target="http://www.lucysanctuar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Communication Strategies Workshop</a:t>
            </a:r>
            <a:endParaRPr lang="en-GB" dirty="0"/>
          </a:p>
        </p:txBody>
      </p:sp>
      <p:sp>
        <p:nvSpPr>
          <p:cNvPr id="3" name="Subtitle 2"/>
          <p:cNvSpPr>
            <a:spLocks noGrp="1"/>
          </p:cNvSpPr>
          <p:nvPr>
            <p:ph type="subTitle" idx="1"/>
          </p:nvPr>
        </p:nvSpPr>
        <p:spPr/>
        <p:txBody>
          <a:bodyPr/>
          <a:lstStyle/>
          <a:p>
            <a:endParaRPr lang="en-GB" dirty="0" smtClean="0"/>
          </a:p>
          <a:p>
            <a:r>
              <a:rPr lang="en-GB" dirty="0" smtClean="0"/>
              <a:t>November 2018</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972774"/>
            <a:ext cx="4514850"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76" y="481223"/>
            <a:ext cx="4968747" cy="3556795"/>
          </a:xfrm>
          <a:prstGeom prst="rect">
            <a:avLst/>
          </a:prstGeom>
        </p:spPr>
      </p:pic>
    </p:spTree>
    <p:extLst>
      <p:ext uri="{BB962C8B-B14F-4D97-AF65-F5344CB8AC3E}">
        <p14:creationId xmlns:p14="http://schemas.microsoft.com/office/powerpoint/2010/main" val="2334625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Repetitive Books</a:t>
            </a:r>
            <a:endParaRPr lang="en-GB" dirty="0"/>
          </a:p>
        </p:txBody>
      </p:sp>
      <p:sp>
        <p:nvSpPr>
          <p:cNvPr id="3" name="Content Placeholder 2"/>
          <p:cNvSpPr>
            <a:spLocks noGrp="1"/>
          </p:cNvSpPr>
          <p:nvPr>
            <p:ph idx="1"/>
          </p:nvPr>
        </p:nvSpPr>
        <p:spPr/>
        <p:txBody>
          <a:bodyPr/>
          <a:lstStyle/>
          <a:p>
            <a:pPr marL="0" indent="0">
              <a:buNone/>
            </a:pPr>
            <a:r>
              <a:rPr lang="en-GB" dirty="0" smtClean="0"/>
              <a:t>Repetitive books help children to listen and enjoy stories. Don’t be afraid to tell a story more than once, as repetition helps children to understand and remember the words that they hear.</a:t>
            </a:r>
          </a:p>
          <a:p>
            <a:pPr marL="0" indent="0">
              <a:buNone/>
            </a:pPr>
            <a:r>
              <a:rPr lang="en-GB" dirty="0" smtClean="0"/>
              <a:t>Children love to join in with the bits that they remember and so books that have a repetitive line throughout them are great. </a:t>
            </a:r>
          </a:p>
          <a:p>
            <a:pPr marL="0" indent="0">
              <a:buNone/>
            </a:pPr>
            <a:r>
              <a:rPr lang="en-GB" dirty="0" smtClean="0"/>
              <a:t>Examples of repetitive stories;</a:t>
            </a:r>
          </a:p>
          <a:p>
            <a:r>
              <a:rPr lang="en-GB" dirty="0" smtClean="0"/>
              <a:t>Dear Zoo</a:t>
            </a:r>
          </a:p>
          <a:p>
            <a:r>
              <a:rPr lang="en-GB" dirty="0" smtClean="0"/>
              <a:t>The Gingerbread Man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177" y="3836433"/>
            <a:ext cx="2499904" cy="24729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640" y="4014703"/>
            <a:ext cx="2294657" cy="2294657"/>
          </a:xfrm>
          <a:prstGeom prst="rect">
            <a:avLst/>
          </a:prstGeom>
        </p:spPr>
      </p:pic>
    </p:spTree>
    <p:extLst>
      <p:ext uri="{BB962C8B-B14F-4D97-AF65-F5344CB8AC3E}">
        <p14:creationId xmlns:p14="http://schemas.microsoft.com/office/powerpoint/2010/main" val="323216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Simple Lotto Boards</a:t>
            </a:r>
            <a:endParaRPr lang="en-GB" dirty="0"/>
          </a:p>
        </p:txBody>
      </p:sp>
      <p:sp>
        <p:nvSpPr>
          <p:cNvPr id="3" name="Content Placeholder 2"/>
          <p:cNvSpPr>
            <a:spLocks noGrp="1"/>
          </p:cNvSpPr>
          <p:nvPr>
            <p:ph idx="1"/>
          </p:nvPr>
        </p:nvSpPr>
        <p:spPr/>
        <p:txBody>
          <a:bodyPr/>
          <a:lstStyle/>
          <a:p>
            <a:pPr marL="0" indent="0">
              <a:buNone/>
            </a:pPr>
            <a:r>
              <a:rPr lang="en-GB" dirty="0" smtClean="0"/>
              <a:t>Lotto boards are great for helping children to develop their vocabulary. You can talk to them about the pictures they find, and move on to asking them to tell you about the pictures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124" y="3004456"/>
            <a:ext cx="3696789" cy="36967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638" y="3082833"/>
            <a:ext cx="3226526" cy="3226526"/>
          </a:xfrm>
          <a:prstGeom prst="rect">
            <a:avLst/>
          </a:prstGeom>
        </p:spPr>
      </p:pic>
    </p:spTree>
    <p:extLst>
      <p:ext uri="{BB962C8B-B14F-4D97-AF65-F5344CB8AC3E}">
        <p14:creationId xmlns:p14="http://schemas.microsoft.com/office/powerpoint/2010/main" val="174334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Colour and Shape matching and counting games and activities</a:t>
            </a:r>
            <a:endParaRPr lang="en-GB" dirty="0"/>
          </a:p>
        </p:txBody>
      </p:sp>
      <p:sp>
        <p:nvSpPr>
          <p:cNvPr id="3" name="Content Placeholder 2"/>
          <p:cNvSpPr>
            <a:spLocks noGrp="1"/>
          </p:cNvSpPr>
          <p:nvPr>
            <p:ph idx="1"/>
          </p:nvPr>
        </p:nvSpPr>
        <p:spPr/>
        <p:txBody>
          <a:bodyPr/>
          <a:lstStyle/>
          <a:p>
            <a:pPr marL="0" indent="0">
              <a:buNone/>
            </a:pPr>
            <a:r>
              <a:rPr lang="en-GB" dirty="0" smtClean="0"/>
              <a:t>These types of games will help your child learn important words that will be helpful to them in school. You can play these games together and talk about the colours and shapes that you can see.</a:t>
            </a:r>
          </a:p>
          <a:p>
            <a:pPr marL="0" indent="0">
              <a:buNone/>
            </a:pPr>
            <a:r>
              <a:rPr lang="en-GB" dirty="0" smtClean="0"/>
              <a:t>Some examples;</a:t>
            </a:r>
          </a:p>
          <a:p>
            <a:r>
              <a:rPr lang="en-GB" dirty="0" smtClean="0"/>
              <a:t>Marble run</a:t>
            </a:r>
          </a:p>
          <a:p>
            <a:r>
              <a:rPr lang="en-GB" dirty="0" smtClean="0"/>
              <a:t>Mr Potato Head</a:t>
            </a:r>
          </a:p>
          <a:p>
            <a:r>
              <a:rPr lang="en-GB" dirty="0" smtClean="0"/>
              <a:t>Pop Up Pirate</a:t>
            </a:r>
          </a:p>
          <a:p>
            <a:r>
              <a:rPr lang="en-GB" dirty="0" smtClean="0"/>
              <a:t>Kerplunk</a:t>
            </a:r>
          </a:p>
          <a:p>
            <a:r>
              <a:rPr lang="en-GB" dirty="0" smtClean="0"/>
              <a:t>Lego</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5371" y="2872817"/>
            <a:ext cx="2567895" cy="29706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789" y="3159455"/>
            <a:ext cx="3292583" cy="31499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309" y="4041648"/>
            <a:ext cx="2468880" cy="2468880"/>
          </a:xfrm>
          <a:prstGeom prst="rect">
            <a:avLst/>
          </a:prstGeom>
        </p:spPr>
      </p:pic>
    </p:spTree>
    <p:extLst>
      <p:ext uri="{BB962C8B-B14F-4D97-AF65-F5344CB8AC3E}">
        <p14:creationId xmlns:p14="http://schemas.microsoft.com/office/powerpoint/2010/main" val="138791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Puppets</a:t>
            </a:r>
            <a:endParaRPr lang="en-GB" dirty="0"/>
          </a:p>
        </p:txBody>
      </p:sp>
      <p:sp>
        <p:nvSpPr>
          <p:cNvPr id="3" name="Content Placeholder 2"/>
          <p:cNvSpPr>
            <a:spLocks noGrp="1"/>
          </p:cNvSpPr>
          <p:nvPr>
            <p:ph idx="1"/>
          </p:nvPr>
        </p:nvSpPr>
        <p:spPr/>
        <p:txBody>
          <a:bodyPr/>
          <a:lstStyle/>
          <a:p>
            <a:pPr marL="0" indent="0">
              <a:buNone/>
            </a:pPr>
            <a:r>
              <a:rPr lang="en-GB" dirty="0" smtClean="0"/>
              <a:t>Puppets are a great way to develop imagination and story-telling skills in children.</a:t>
            </a:r>
          </a:p>
          <a:p>
            <a:pPr marL="0" indent="0">
              <a:buNone/>
            </a:pPr>
            <a:r>
              <a:rPr lang="en-GB" dirty="0" smtClean="0"/>
              <a:t>Make up stories and act them out with puppets, or re-tell familiar stories they already know.</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1451" y="3359519"/>
            <a:ext cx="6300651" cy="33456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022" y="4297680"/>
            <a:ext cx="3211709" cy="2055279"/>
          </a:xfrm>
          <a:prstGeom prst="rect">
            <a:avLst/>
          </a:prstGeom>
        </p:spPr>
      </p:pic>
    </p:spTree>
    <p:extLst>
      <p:ext uri="{BB962C8B-B14F-4D97-AF65-F5344CB8AC3E}">
        <p14:creationId xmlns:p14="http://schemas.microsoft.com/office/powerpoint/2010/main" val="188177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Sequencing Toys</a:t>
            </a:r>
            <a:endParaRPr lang="en-GB" dirty="0"/>
          </a:p>
        </p:txBody>
      </p:sp>
      <p:sp>
        <p:nvSpPr>
          <p:cNvPr id="3" name="Content Placeholder 2"/>
          <p:cNvSpPr>
            <a:spLocks noGrp="1"/>
          </p:cNvSpPr>
          <p:nvPr>
            <p:ph idx="1"/>
          </p:nvPr>
        </p:nvSpPr>
        <p:spPr/>
        <p:txBody>
          <a:bodyPr/>
          <a:lstStyle/>
          <a:p>
            <a:pPr marL="0" indent="0">
              <a:buNone/>
            </a:pPr>
            <a:r>
              <a:rPr lang="en-GB" dirty="0" smtClean="0"/>
              <a:t>It is always helpful to talk about time and sequences – play with and talk about sequences of coloured bricks or shapes as well as numbers and days of the week to encourage your child with words such as first, next, last, before, after</a:t>
            </a:r>
          </a:p>
          <a:p>
            <a:pPr marL="0" indent="0">
              <a:buNone/>
            </a:pPr>
            <a:r>
              <a:rPr lang="en-GB" dirty="0"/>
              <a:t>A</a:t>
            </a:r>
            <a:r>
              <a:rPr lang="en-GB" dirty="0" smtClean="0"/>
              <a:t>ctivities to encourage sequencing;</a:t>
            </a:r>
          </a:p>
          <a:p>
            <a:r>
              <a:rPr lang="en-GB" dirty="0" smtClean="0"/>
              <a:t>Coloured bricks </a:t>
            </a:r>
          </a:p>
          <a:p>
            <a:r>
              <a:rPr lang="en-GB" dirty="0"/>
              <a:t>T</a:t>
            </a:r>
            <a:r>
              <a:rPr lang="en-GB" dirty="0" smtClean="0"/>
              <a:t>hreading beads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7703" y="3500846"/>
            <a:ext cx="4227838" cy="28085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394" y="3500846"/>
            <a:ext cx="2286544" cy="3048725"/>
          </a:xfrm>
          <a:prstGeom prst="rect">
            <a:avLst/>
          </a:prstGeom>
        </p:spPr>
      </p:pic>
    </p:spTree>
    <p:extLst>
      <p:ext uri="{BB962C8B-B14F-4D97-AF65-F5344CB8AC3E}">
        <p14:creationId xmlns:p14="http://schemas.microsoft.com/office/powerpoint/2010/main" val="635935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Board </a:t>
            </a:r>
            <a:r>
              <a:rPr lang="en-GB" dirty="0"/>
              <a:t>g</a:t>
            </a:r>
            <a:r>
              <a:rPr lang="en-GB" dirty="0" smtClean="0"/>
              <a:t>ames and turn-taking games</a:t>
            </a:r>
            <a:endParaRPr lang="en-GB" dirty="0"/>
          </a:p>
        </p:txBody>
      </p:sp>
      <p:sp>
        <p:nvSpPr>
          <p:cNvPr id="3" name="Content Placeholder 2"/>
          <p:cNvSpPr>
            <a:spLocks noGrp="1"/>
          </p:cNvSpPr>
          <p:nvPr>
            <p:ph idx="1"/>
          </p:nvPr>
        </p:nvSpPr>
        <p:spPr/>
        <p:txBody>
          <a:bodyPr/>
          <a:lstStyle/>
          <a:p>
            <a:pPr marL="0" indent="0">
              <a:buNone/>
            </a:pPr>
            <a:r>
              <a:rPr lang="en-GB" dirty="0" smtClean="0"/>
              <a:t>Taking turns is an essential communication skill and playing any simple board game that involves taking turns not only helps children to develop this skill, it also helps them to listen and attend to an activity for longer periods of time.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025" y="3757531"/>
            <a:ext cx="3286125" cy="2190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957" y="3195285"/>
            <a:ext cx="3315243" cy="3315243"/>
          </a:xfrm>
          <a:prstGeom prst="rect">
            <a:avLst/>
          </a:prstGeom>
        </p:spPr>
      </p:pic>
    </p:spTree>
    <p:extLst>
      <p:ext uri="{BB962C8B-B14F-4D97-AF65-F5344CB8AC3E}">
        <p14:creationId xmlns:p14="http://schemas.microsoft.com/office/powerpoint/2010/main" val="1957872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Rhyming Lotto and Rhyming Books</a:t>
            </a:r>
            <a:endParaRPr lang="en-GB" dirty="0"/>
          </a:p>
        </p:txBody>
      </p:sp>
      <p:sp>
        <p:nvSpPr>
          <p:cNvPr id="3" name="Content Placeholder 2"/>
          <p:cNvSpPr>
            <a:spLocks noGrp="1"/>
          </p:cNvSpPr>
          <p:nvPr>
            <p:ph idx="1"/>
          </p:nvPr>
        </p:nvSpPr>
        <p:spPr/>
        <p:txBody>
          <a:bodyPr/>
          <a:lstStyle/>
          <a:p>
            <a:pPr marL="0" indent="0">
              <a:buNone/>
            </a:pPr>
            <a:r>
              <a:rPr lang="en-GB" dirty="0" smtClean="0"/>
              <a:t>Having fun with words and rhymes can help children learn skills they need for reading and developing literacy. </a:t>
            </a:r>
          </a:p>
          <a:p>
            <a:pPr marL="0" indent="0">
              <a:buNone/>
            </a:pPr>
            <a:r>
              <a:rPr lang="en-GB" dirty="0" smtClean="0"/>
              <a:t>By learning the differences and similarities between word sounds, your child will build the foundations for reading and writing.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750" y="4024503"/>
            <a:ext cx="2644707" cy="24860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651" y="3456595"/>
            <a:ext cx="3244215" cy="3244215"/>
          </a:xfrm>
          <a:prstGeom prst="rect">
            <a:avLst/>
          </a:prstGeom>
        </p:spPr>
      </p:pic>
    </p:spTree>
    <p:extLst>
      <p:ext uri="{BB962C8B-B14F-4D97-AF65-F5344CB8AC3E}">
        <p14:creationId xmlns:p14="http://schemas.microsoft.com/office/powerpoint/2010/main" val="3080094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Using Apps to support Speech, </a:t>
            </a:r>
            <a:br>
              <a:rPr lang="en-GB" dirty="0" smtClean="0"/>
            </a:br>
            <a:r>
              <a:rPr lang="en-GB" dirty="0" smtClean="0"/>
              <a:t>Language and Communication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There are many apps available which can support speech, language and communication</a:t>
            </a:r>
          </a:p>
          <a:p>
            <a:pPr marL="0" indent="0">
              <a:buNone/>
            </a:pPr>
            <a:endParaRPr lang="en-GB" dirty="0" smtClean="0"/>
          </a:p>
          <a:p>
            <a:r>
              <a:rPr lang="en-GB" dirty="0" smtClean="0">
                <a:solidFill>
                  <a:srgbClr val="FF0000"/>
                </a:solidFill>
              </a:rPr>
              <a:t>Cbeebies</a:t>
            </a:r>
            <a:r>
              <a:rPr lang="en-GB" dirty="0" smtClean="0"/>
              <a:t> have a range of games and apps available</a:t>
            </a:r>
          </a:p>
          <a:p>
            <a:r>
              <a:rPr lang="en-GB" dirty="0" smtClean="0"/>
              <a:t>The </a:t>
            </a:r>
            <a:r>
              <a:rPr lang="en-GB" dirty="0" smtClean="0">
                <a:solidFill>
                  <a:srgbClr val="FF0000"/>
                </a:solidFill>
              </a:rPr>
              <a:t>National Literacy Trust </a:t>
            </a:r>
            <a:r>
              <a:rPr lang="en-GB" dirty="0" smtClean="0"/>
              <a:t>lists a range of apps. You can search by your child’s age and the area of learning you would like the app to support</a:t>
            </a:r>
          </a:p>
          <a:p>
            <a:r>
              <a:rPr lang="en-GB" dirty="0" smtClean="0">
                <a:solidFill>
                  <a:srgbClr val="FF0000"/>
                </a:solidFill>
              </a:rPr>
              <a:t>Smarty Ears </a:t>
            </a:r>
            <a:r>
              <a:rPr lang="en-GB" dirty="0" smtClean="0"/>
              <a:t>has a range of different apps to support various language skills including adjectives, sentence building and describing</a:t>
            </a:r>
          </a:p>
          <a:p>
            <a:r>
              <a:rPr lang="en-GB" dirty="0" smtClean="0">
                <a:solidFill>
                  <a:srgbClr val="FF0000"/>
                </a:solidFill>
              </a:rPr>
              <a:t>Super Duper Inc. Publications </a:t>
            </a:r>
            <a:r>
              <a:rPr lang="en-GB" dirty="0" smtClean="0"/>
              <a:t>have a range of different apps for practising a range of different language skills</a:t>
            </a:r>
          </a:p>
          <a:p>
            <a:r>
              <a:rPr lang="en-GB" dirty="0" smtClean="0">
                <a:solidFill>
                  <a:srgbClr val="FF0000"/>
                </a:solidFill>
              </a:rPr>
              <a:t>Speech with Milo </a:t>
            </a:r>
            <a:r>
              <a:rPr lang="en-GB" dirty="0" smtClean="0"/>
              <a:t>has a range of apps available for developing children’s understanding and use of object words, actions, feelings, prepositions and putting ideas together</a:t>
            </a:r>
          </a:p>
          <a:p>
            <a:r>
              <a:rPr lang="en-GB" dirty="0" smtClean="0">
                <a:solidFill>
                  <a:srgbClr val="FF0000"/>
                </a:solidFill>
              </a:rPr>
              <a:t>Splingo</a:t>
            </a:r>
            <a:r>
              <a:rPr lang="en-GB" dirty="0" smtClean="0"/>
              <a:t> has a range of apps available for developing children’s understanding and use of object words and actions</a:t>
            </a:r>
          </a:p>
          <a:p>
            <a:pPr marL="0" indent="0">
              <a:buNone/>
            </a:pPr>
            <a:endParaRPr lang="en-GB" dirty="0"/>
          </a:p>
        </p:txBody>
      </p:sp>
    </p:spTree>
    <p:extLst>
      <p:ext uri="{BB962C8B-B14F-4D97-AF65-F5344CB8AC3E}">
        <p14:creationId xmlns:p14="http://schemas.microsoft.com/office/powerpoint/2010/main" val="2294581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Websites</a:t>
            </a:r>
            <a:endParaRPr lang="en-GB" dirty="0"/>
          </a:p>
        </p:txBody>
      </p:sp>
      <p:sp>
        <p:nvSpPr>
          <p:cNvPr id="3" name="Content Placeholder 2"/>
          <p:cNvSpPr>
            <a:spLocks noGrp="1"/>
          </p:cNvSpPr>
          <p:nvPr>
            <p:ph idx="1"/>
          </p:nvPr>
        </p:nvSpPr>
        <p:spPr>
          <a:xfrm>
            <a:off x="1024128" y="2286000"/>
            <a:ext cx="9939880" cy="4023360"/>
          </a:xfrm>
        </p:spPr>
        <p:txBody>
          <a:bodyPr/>
          <a:lstStyle/>
          <a:p>
            <a:r>
              <a:rPr lang="en-GB" dirty="0" smtClean="0"/>
              <a:t>www.ican.org.uk/help</a:t>
            </a:r>
          </a:p>
          <a:p>
            <a:r>
              <a:rPr lang="en-GB" dirty="0" smtClean="0"/>
              <a:t>www.surreycc.gov.uk/family information service</a:t>
            </a:r>
          </a:p>
          <a:p>
            <a:r>
              <a:rPr lang="en-GB" dirty="0" smtClean="0">
                <a:hlinkClick r:id="rId2"/>
              </a:rPr>
              <a:t>www.talkingpoint.org.uk</a:t>
            </a:r>
            <a:r>
              <a:rPr lang="en-GB" dirty="0" smtClean="0"/>
              <a:t> </a:t>
            </a:r>
          </a:p>
          <a:p>
            <a:r>
              <a:rPr lang="en-GB" dirty="0" smtClean="0">
                <a:hlinkClick r:id="rId3"/>
              </a:rPr>
              <a:t>www.nidcd.nih.gov</a:t>
            </a:r>
            <a:r>
              <a:rPr lang="en-GB" dirty="0" smtClean="0"/>
              <a:t> (National Institute on Deafness and other Communication Disorders)</a:t>
            </a:r>
          </a:p>
          <a:p>
            <a:r>
              <a:rPr lang="en-GB" dirty="0" smtClean="0">
                <a:hlinkClick r:id="rId4"/>
              </a:rPr>
              <a:t>www.lucysanctuary.com</a:t>
            </a:r>
            <a:r>
              <a:rPr lang="en-GB" dirty="0" smtClean="0"/>
              <a:t> (16 games to encourage attention and listening skills)</a:t>
            </a:r>
          </a:p>
          <a:p>
            <a:endParaRPr lang="en-GB" dirty="0"/>
          </a:p>
        </p:txBody>
      </p:sp>
    </p:spTree>
    <p:extLst>
      <p:ext uri="{BB962C8B-B14F-4D97-AF65-F5344CB8AC3E}">
        <p14:creationId xmlns:p14="http://schemas.microsoft.com/office/powerpoint/2010/main" val="365715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can I help my child develop good communication skills?</a:t>
            </a:r>
            <a:endParaRPr lang="en-GB" dirty="0"/>
          </a:p>
        </p:txBody>
      </p:sp>
      <p:sp>
        <p:nvSpPr>
          <p:cNvPr id="3" name="Content Placeholder 2"/>
          <p:cNvSpPr>
            <a:spLocks noGrp="1"/>
          </p:cNvSpPr>
          <p:nvPr>
            <p:ph idx="1"/>
          </p:nvPr>
        </p:nvSpPr>
        <p:spPr/>
        <p:txBody>
          <a:bodyPr/>
          <a:lstStyle/>
          <a:p>
            <a:pPr marL="0" indent="0">
              <a:buNone/>
            </a:pPr>
            <a:r>
              <a:rPr lang="en-GB" dirty="0" smtClean="0"/>
              <a:t>In the first five years of your child’s life they will learn more about speaking and words than at any other time. Your child needs good speaking and listening skills to learn so it is really important that you help in the development of their language as much as possible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406" y="3331314"/>
            <a:ext cx="6062526" cy="30312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41" y="3906229"/>
            <a:ext cx="5007429" cy="2503715"/>
          </a:xfrm>
          <a:prstGeom prst="rect">
            <a:avLst/>
          </a:prstGeom>
        </p:spPr>
      </p:pic>
    </p:spTree>
    <p:extLst>
      <p:ext uri="{BB962C8B-B14F-4D97-AF65-F5344CB8AC3E}">
        <p14:creationId xmlns:p14="http://schemas.microsoft.com/office/powerpoint/2010/main" val="2533577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can I do at home to help my child’s communication?</a:t>
            </a:r>
            <a:endParaRPr lang="en-GB" dirty="0"/>
          </a:p>
        </p:txBody>
      </p:sp>
      <p:sp>
        <p:nvSpPr>
          <p:cNvPr id="3" name="Content Placeholder 2"/>
          <p:cNvSpPr>
            <a:spLocks noGrp="1"/>
          </p:cNvSpPr>
          <p:nvPr>
            <p:ph idx="1"/>
          </p:nvPr>
        </p:nvSpPr>
        <p:spPr/>
        <p:txBody>
          <a:bodyPr>
            <a:normAutofit/>
          </a:bodyPr>
          <a:lstStyle/>
          <a:p>
            <a:r>
              <a:rPr lang="en-GB" dirty="0" smtClean="0"/>
              <a:t>Get your child’s attention first before speaking or having a conversation. It often helps to get down to their level first wherever possible – this means having your face at the same level as theirs</a:t>
            </a:r>
          </a:p>
          <a:p>
            <a:r>
              <a:rPr lang="en-GB" dirty="0" smtClean="0"/>
              <a:t>Use simple, repetitive language. This works best if you try to keep your sentences nice and short</a:t>
            </a:r>
          </a:p>
          <a:p>
            <a:r>
              <a:rPr lang="en-GB" dirty="0" smtClean="0"/>
              <a:t>Use a full range of expression. This means speaking in a lively, animated voice and using some gestures and lots of facial expressions to make your words even </a:t>
            </a:r>
            <a:r>
              <a:rPr lang="en-GB" dirty="0"/>
              <a:t>m</a:t>
            </a:r>
            <a:r>
              <a:rPr lang="en-GB" dirty="0" smtClean="0"/>
              <a:t>ore interesting</a:t>
            </a:r>
          </a:p>
          <a:p>
            <a:r>
              <a:rPr lang="en-GB" dirty="0" smtClean="0"/>
              <a:t>Model correct speech rather than correcting their mistakes</a:t>
            </a:r>
          </a:p>
        </p:txBody>
      </p:sp>
    </p:spTree>
    <p:extLst>
      <p:ext uri="{BB962C8B-B14F-4D97-AF65-F5344CB8AC3E}">
        <p14:creationId xmlns:p14="http://schemas.microsoft.com/office/powerpoint/2010/main" val="2383887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can I do at home to help my child’s communication?</a:t>
            </a:r>
            <a:endParaRPr lang="en-GB" dirty="0"/>
          </a:p>
        </p:txBody>
      </p:sp>
      <p:sp>
        <p:nvSpPr>
          <p:cNvPr id="3" name="Content Placeholder 2"/>
          <p:cNvSpPr>
            <a:spLocks noGrp="1"/>
          </p:cNvSpPr>
          <p:nvPr>
            <p:ph idx="1"/>
          </p:nvPr>
        </p:nvSpPr>
        <p:spPr/>
        <p:txBody>
          <a:bodyPr>
            <a:normAutofit/>
          </a:bodyPr>
          <a:lstStyle/>
          <a:p>
            <a:r>
              <a:rPr lang="en-GB" dirty="0" smtClean="0"/>
              <a:t>Try to reduce as much background distraction as possible, so doing things like switching the TV off can really help! Background noise can make it harder for children to pick up on new words. This is important because learning new words helps children to be able to use longer sentences</a:t>
            </a:r>
          </a:p>
          <a:p>
            <a:r>
              <a:rPr lang="en-GB" dirty="0"/>
              <a:t>Playing and having time together is really important and you can use any toys or games that you already have at </a:t>
            </a:r>
            <a:r>
              <a:rPr lang="en-GB" dirty="0" smtClean="0"/>
              <a:t>home</a:t>
            </a:r>
          </a:p>
          <a:p>
            <a:r>
              <a:rPr lang="en-GB" dirty="0" smtClean="0"/>
              <a:t>Following your child’s interest is also good for supporting their listening and talking. It helps if we show that we are paying attention and listening to them too. This really encourages children to pay attention and to listen to us. We can do this really easily as they play with a toy or carry out an activity.</a:t>
            </a:r>
          </a:p>
          <a:p>
            <a:r>
              <a:rPr lang="en-GB" dirty="0" smtClean="0"/>
              <a:t>Don’t be tempted to jump in; let them lead the play </a:t>
            </a:r>
            <a:endParaRPr lang="en-GB" dirty="0"/>
          </a:p>
        </p:txBody>
      </p:sp>
    </p:spTree>
    <p:extLst>
      <p:ext uri="{BB962C8B-B14F-4D97-AF65-F5344CB8AC3E}">
        <p14:creationId xmlns:p14="http://schemas.microsoft.com/office/powerpoint/2010/main" val="5184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Ideas of toys, games and activities to support the development of communication skills</a:t>
            </a:r>
            <a:endParaRPr lang="en-GB" dirty="0"/>
          </a:p>
        </p:txBody>
      </p:sp>
      <p:sp>
        <p:nvSpPr>
          <p:cNvPr id="3" name="Content Placeholder 2"/>
          <p:cNvSpPr>
            <a:spLocks noGrp="1"/>
          </p:cNvSpPr>
          <p:nvPr>
            <p:ph idx="1"/>
          </p:nvPr>
        </p:nvSpPr>
        <p:spPr/>
        <p:txBody>
          <a:bodyPr/>
          <a:lstStyle/>
          <a:p>
            <a:pPr marL="0" indent="0">
              <a:buNone/>
            </a:pPr>
            <a:r>
              <a:rPr lang="en-GB" dirty="0" smtClean="0"/>
              <a:t>There are many toys, games and activities that can be particularly helpful for supporting communication. Here are some ideas…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22" y="3804049"/>
            <a:ext cx="5033445" cy="26030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4" y="3560273"/>
            <a:ext cx="3090561" cy="30905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211" y="3253196"/>
            <a:ext cx="3056164" cy="3056164"/>
          </a:xfrm>
          <a:prstGeom prst="rect">
            <a:avLst/>
          </a:prstGeom>
        </p:spPr>
      </p:pic>
    </p:spTree>
    <p:extLst>
      <p:ext uri="{BB962C8B-B14F-4D97-AF65-F5344CB8AC3E}">
        <p14:creationId xmlns:p14="http://schemas.microsoft.com/office/powerpoint/2010/main" val="3431042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Imaginative Play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Imaginative play will help you expand your child’s language beyond what they can immediately see and it will help to develop their creativity. </a:t>
            </a:r>
          </a:p>
          <a:p>
            <a:pPr marL="0" indent="0">
              <a:buNone/>
            </a:pPr>
            <a:r>
              <a:rPr lang="en-GB" dirty="0" smtClean="0"/>
              <a:t>Try to comment on what they are saying and doing as this will reinforce their language skills and will also show them that you are interested and listening to them</a:t>
            </a:r>
          </a:p>
          <a:p>
            <a:pPr marL="0" indent="0">
              <a:buNone/>
            </a:pPr>
            <a:r>
              <a:rPr lang="en-GB" dirty="0" smtClean="0"/>
              <a:t>Examples of what you could use to develop imaginative play;</a:t>
            </a:r>
          </a:p>
          <a:p>
            <a:r>
              <a:rPr lang="en-GB" dirty="0" smtClean="0"/>
              <a:t>Dressing up</a:t>
            </a:r>
          </a:p>
          <a:p>
            <a:r>
              <a:rPr lang="en-GB" dirty="0" smtClean="0"/>
              <a:t>Doll’s houses</a:t>
            </a:r>
          </a:p>
          <a:p>
            <a:r>
              <a:rPr lang="en-GB" dirty="0" smtClean="0"/>
              <a:t>Teddy / dolly tea parties</a:t>
            </a:r>
          </a:p>
          <a:p>
            <a:r>
              <a:rPr lang="en-GB" dirty="0" smtClean="0"/>
              <a:t>Playmobile / happyland</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011" y="4287639"/>
            <a:ext cx="3698673" cy="25703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7129" y="4478138"/>
            <a:ext cx="2189361" cy="2189361"/>
          </a:xfrm>
          <a:prstGeom prst="rect">
            <a:avLst/>
          </a:prstGeom>
        </p:spPr>
      </p:pic>
    </p:spTree>
    <p:extLst>
      <p:ext uri="{BB962C8B-B14F-4D97-AF65-F5344CB8AC3E}">
        <p14:creationId xmlns:p14="http://schemas.microsoft.com/office/powerpoint/2010/main" val="54134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Messy Play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Messy play helps with sensory exploration and can be used to develop language skills. Messy play helps children to develop their awareness of different sensations and it can be used to talk about actions e.g. pour, squash, squeeze, pull, rub, as well as describing different colours and textures.</a:t>
            </a:r>
          </a:p>
          <a:p>
            <a:pPr marL="0" indent="0">
              <a:buNone/>
            </a:pPr>
            <a:r>
              <a:rPr lang="en-GB" dirty="0" smtClean="0"/>
              <a:t>Some examples of messy play;</a:t>
            </a:r>
          </a:p>
          <a:p>
            <a:r>
              <a:rPr lang="en-GB" dirty="0" smtClean="0"/>
              <a:t>Water play</a:t>
            </a:r>
          </a:p>
          <a:p>
            <a:r>
              <a:rPr lang="en-GB" dirty="0" smtClean="0"/>
              <a:t>Sand play</a:t>
            </a:r>
          </a:p>
          <a:p>
            <a:r>
              <a:rPr lang="en-GB" dirty="0" smtClean="0"/>
              <a:t>Chalk boards</a:t>
            </a:r>
          </a:p>
          <a:p>
            <a:r>
              <a:rPr lang="en-GB" dirty="0" smtClean="0"/>
              <a:t>Finger painting</a:t>
            </a:r>
          </a:p>
          <a:p>
            <a:r>
              <a:rPr lang="en-GB" dirty="0" smtClean="0"/>
              <a:t>Playdough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007" y="3847013"/>
            <a:ext cx="2462347" cy="24623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114" y="3827417"/>
            <a:ext cx="3724286" cy="2481943"/>
          </a:xfrm>
          <a:prstGeom prst="rect">
            <a:avLst/>
          </a:prstGeom>
        </p:spPr>
      </p:pic>
    </p:spTree>
    <p:extLst>
      <p:ext uri="{BB962C8B-B14F-4D97-AF65-F5344CB8AC3E}">
        <p14:creationId xmlns:p14="http://schemas.microsoft.com/office/powerpoint/2010/main" val="3708431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Inset Puzzles</a:t>
            </a:r>
            <a:endParaRPr lang="en-GB" dirty="0"/>
          </a:p>
        </p:txBody>
      </p:sp>
      <p:sp>
        <p:nvSpPr>
          <p:cNvPr id="3" name="Content Placeholder 2"/>
          <p:cNvSpPr>
            <a:spLocks noGrp="1"/>
          </p:cNvSpPr>
          <p:nvPr>
            <p:ph idx="1"/>
          </p:nvPr>
        </p:nvSpPr>
        <p:spPr/>
        <p:txBody>
          <a:bodyPr/>
          <a:lstStyle/>
          <a:p>
            <a:pPr marL="0" indent="0">
              <a:buNone/>
            </a:pPr>
            <a:r>
              <a:rPr lang="en-GB" dirty="0" smtClean="0"/>
              <a:t>You can use these puzzles to help your child build their vocabulary. Start commenting on the piece that they are putting in, then move on to giving them the choice “do you want the car or the fish?” before encouraging them to ask for what they want by saying, “which piece do you want now?”</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497" y="3344091"/>
            <a:ext cx="4371703" cy="32787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298" y="3831172"/>
            <a:ext cx="3722261" cy="2791696"/>
          </a:xfrm>
          <a:prstGeom prst="rect">
            <a:avLst/>
          </a:prstGeom>
        </p:spPr>
      </p:pic>
    </p:spTree>
    <p:extLst>
      <p:ext uri="{BB962C8B-B14F-4D97-AF65-F5344CB8AC3E}">
        <p14:creationId xmlns:p14="http://schemas.microsoft.com/office/powerpoint/2010/main" val="1376087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Listening to CDs, music, stories and sounds</a:t>
            </a:r>
            <a:endParaRPr lang="en-GB" dirty="0"/>
          </a:p>
        </p:txBody>
      </p:sp>
      <p:sp>
        <p:nvSpPr>
          <p:cNvPr id="3" name="Content Placeholder 2"/>
          <p:cNvSpPr>
            <a:spLocks noGrp="1"/>
          </p:cNvSpPr>
          <p:nvPr>
            <p:ph idx="1"/>
          </p:nvPr>
        </p:nvSpPr>
        <p:spPr/>
        <p:txBody>
          <a:bodyPr/>
          <a:lstStyle/>
          <a:p>
            <a:pPr marL="0" indent="0">
              <a:buNone/>
            </a:pPr>
            <a:r>
              <a:rPr lang="en-GB" dirty="0" smtClean="0"/>
              <a:t>Your child’s listening and attention skills are crucial for learning language. You can use listening to CDs to help build on these, and add information to what they are listening to.</a:t>
            </a:r>
          </a:p>
          <a:p>
            <a:pPr marL="0" indent="0">
              <a:buNone/>
            </a:pPr>
            <a:r>
              <a:rPr lang="en-GB" dirty="0" smtClean="0"/>
              <a:t>For example, if they hear a cockerel crowing, you could talk to them about where the cockerel lives, what else you could find on a farm etc.</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943" y="4049486"/>
            <a:ext cx="2651760" cy="26517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41" y="4128833"/>
            <a:ext cx="2592668" cy="2572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318" y="4440011"/>
            <a:ext cx="1898788" cy="1869349"/>
          </a:xfrm>
          <a:prstGeom prst="rect">
            <a:avLst/>
          </a:prstGeom>
        </p:spPr>
      </p:pic>
    </p:spTree>
    <p:extLst>
      <p:ext uri="{BB962C8B-B14F-4D97-AF65-F5344CB8AC3E}">
        <p14:creationId xmlns:p14="http://schemas.microsoft.com/office/powerpoint/2010/main" val="91385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386</TotalTime>
  <Words>1185</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Tw Cen MT</vt:lpstr>
      <vt:lpstr>Tw Cen MT Condensed</vt:lpstr>
      <vt:lpstr>Wingdings 3</vt:lpstr>
      <vt:lpstr>Integral</vt:lpstr>
      <vt:lpstr>Communication Strategies Workshop</vt:lpstr>
      <vt:lpstr>How can I help my child develop good communication skills?</vt:lpstr>
      <vt:lpstr>What can I do at home to help my child’s communication?</vt:lpstr>
      <vt:lpstr>What can I do at home to help my child’s communication?</vt:lpstr>
      <vt:lpstr>Ideas of toys, games and activities to support the development of communication skills</vt:lpstr>
      <vt:lpstr>Imaginative Play</vt:lpstr>
      <vt:lpstr>Messy Play</vt:lpstr>
      <vt:lpstr>Inset Puzzles</vt:lpstr>
      <vt:lpstr>Listening to CDs, music, stories and sounds</vt:lpstr>
      <vt:lpstr>Repetitive Books</vt:lpstr>
      <vt:lpstr>Simple Lotto Boards</vt:lpstr>
      <vt:lpstr>Colour and Shape matching and counting games and activities</vt:lpstr>
      <vt:lpstr>Puppets</vt:lpstr>
      <vt:lpstr>Sequencing Toys</vt:lpstr>
      <vt:lpstr>Board games and turn-taking games</vt:lpstr>
      <vt:lpstr>Rhyming Lotto and Rhyming Books</vt:lpstr>
      <vt:lpstr>Using Apps to support Speech,  Language and Communication</vt:lpstr>
      <vt:lpstr>Useful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Strategies Workshop</dc:title>
  <dc:creator>Windows User</dc:creator>
  <cp:lastModifiedBy>Rachel Jordan</cp:lastModifiedBy>
  <cp:revision>21</cp:revision>
  <dcterms:created xsi:type="dcterms:W3CDTF">2018-11-04T13:32:20Z</dcterms:created>
  <dcterms:modified xsi:type="dcterms:W3CDTF">2018-11-15T20:13:51Z</dcterms:modified>
</cp:coreProperties>
</file>