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54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12DDE6-C13E-463A-BAA3-A25D2D5736FF}"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70978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12DDE6-C13E-463A-BAA3-A25D2D5736FF}"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180406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12DDE6-C13E-463A-BAA3-A25D2D5736FF}"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125880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12DDE6-C13E-463A-BAA3-A25D2D5736FF}"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450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12DDE6-C13E-463A-BAA3-A25D2D5736FF}"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217965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12DDE6-C13E-463A-BAA3-A25D2D5736FF}"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42771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12DDE6-C13E-463A-BAA3-A25D2D5736FF}"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135026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12DDE6-C13E-463A-BAA3-A25D2D5736FF}"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68348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2DDE6-C13E-463A-BAA3-A25D2D5736FF}"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22805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12DDE6-C13E-463A-BAA3-A25D2D5736FF}"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75754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12DDE6-C13E-463A-BAA3-A25D2D5736FF}"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422312-30B1-4918-B1E1-9E16E6D5BF8F}" type="slidenum">
              <a:rPr lang="en-GB" smtClean="0"/>
              <a:t>‹#›</a:t>
            </a:fld>
            <a:endParaRPr lang="en-GB"/>
          </a:p>
        </p:txBody>
      </p:sp>
    </p:spTree>
    <p:extLst>
      <p:ext uri="{BB962C8B-B14F-4D97-AF65-F5344CB8AC3E}">
        <p14:creationId xmlns:p14="http://schemas.microsoft.com/office/powerpoint/2010/main" val="45927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2DDE6-C13E-463A-BAA3-A25D2D5736FF}"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22312-30B1-4918-B1E1-9E16E6D5BF8F}" type="slidenum">
              <a:rPr lang="en-GB" smtClean="0"/>
              <a:t>‹#›</a:t>
            </a:fld>
            <a:endParaRPr lang="en-GB"/>
          </a:p>
        </p:txBody>
      </p:sp>
    </p:spTree>
    <p:extLst>
      <p:ext uri="{BB962C8B-B14F-4D97-AF65-F5344CB8AC3E}">
        <p14:creationId xmlns:p14="http://schemas.microsoft.com/office/powerpoint/2010/main" val="2848836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e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TQ0wyzjr5mg" TargetMode="External"/><Relationship Id="rId2" Type="http://schemas.openxmlformats.org/officeDocument/2006/relationships/hyperlink" Target="https://youtu.be/-zcqzXFG_ng" TargetMode="Externa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image" Target="../media/image6.jpg"/><Relationship Id="rId4" Type="http://schemas.openxmlformats.org/officeDocument/2006/relationships/hyperlink" Target="https://youtu.be/NLEP-VbO0m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1523999" y="3602038"/>
            <a:ext cx="9332259" cy="2157786"/>
          </a:xfrm>
        </p:spPr>
        <p:txBody>
          <a:bodyPr>
            <a:normAutofit/>
          </a:bodyPr>
          <a:lstStyle/>
          <a:p>
            <a:r>
              <a:rPr lang="en-GB" dirty="0" smtClean="0"/>
              <a:t>A few more ideas that you can do, while you are thinking about </a:t>
            </a:r>
            <a:endParaRPr lang="en-GB" dirty="0" smtClean="0"/>
          </a:p>
          <a:p>
            <a:r>
              <a:rPr lang="en-GB" b="1" dirty="0" smtClean="0"/>
              <a:t>‘</a:t>
            </a:r>
            <a:r>
              <a:rPr lang="en-GB" b="1" dirty="0" smtClean="0"/>
              <a:t>Your </a:t>
            </a:r>
            <a:r>
              <a:rPr lang="en-GB" b="1" dirty="0" smtClean="0"/>
              <a:t>next BIG </a:t>
            </a:r>
            <a:r>
              <a:rPr lang="en-GB" b="1" dirty="0" smtClean="0"/>
              <a:t>adventure’</a:t>
            </a:r>
            <a:endParaRPr lang="en-GB" b="1" dirty="0" smtClean="0"/>
          </a:p>
          <a:p>
            <a:r>
              <a:rPr lang="en-GB" dirty="0" smtClean="0"/>
              <a:t>These are some of the activities that your friends will be doing in school, we thought it would be nice if, even though you are not together, you can think of each other while joining in with the activities.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925" y="372291"/>
            <a:ext cx="9244149" cy="3137672"/>
          </a:xfrm>
          <a:prstGeom prst="rect">
            <a:avLst/>
          </a:prstGeom>
        </p:spPr>
      </p:pic>
    </p:spTree>
    <p:extLst>
      <p:ext uri="{BB962C8B-B14F-4D97-AF65-F5344CB8AC3E}">
        <p14:creationId xmlns:p14="http://schemas.microsoft.com/office/powerpoint/2010/main" val="742985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lnSpcReduction="10000"/>
          </a:bodyPr>
          <a:lstStyle/>
          <a:p>
            <a:endParaRPr lang="en-GB" dirty="0" smtClean="0"/>
          </a:p>
          <a:p>
            <a:r>
              <a:rPr lang="en-GB" dirty="0" smtClean="0"/>
              <a:t>Listen to the story </a:t>
            </a:r>
            <a:r>
              <a:rPr lang="en-GB" dirty="0" smtClean="0"/>
              <a:t>‘The </a:t>
            </a:r>
            <a:r>
              <a:rPr lang="en-GB" dirty="0" smtClean="0"/>
              <a:t>Invisible </a:t>
            </a:r>
            <a:r>
              <a:rPr lang="en-GB" dirty="0" smtClean="0"/>
              <a:t>String’.</a:t>
            </a:r>
            <a:endParaRPr lang="en-GB" dirty="0" smtClean="0"/>
          </a:p>
          <a:p>
            <a:r>
              <a:rPr lang="en-GB" dirty="0" smtClean="0"/>
              <a:t>I wonder who you miss, in school or in your family?</a:t>
            </a:r>
          </a:p>
          <a:p>
            <a:r>
              <a:rPr lang="en-GB" dirty="0"/>
              <a:t>C</a:t>
            </a:r>
            <a:r>
              <a:rPr lang="en-GB" dirty="0" smtClean="0"/>
              <a:t>ould </a:t>
            </a:r>
            <a:r>
              <a:rPr lang="en-GB" dirty="0" smtClean="0"/>
              <a:t>you think about </a:t>
            </a:r>
            <a:r>
              <a:rPr lang="en-GB" dirty="0" smtClean="0"/>
              <a:t>your invisible string and how it holds EVERYONE together, not matter where we all are.</a:t>
            </a:r>
          </a:p>
          <a:p>
            <a:endParaRPr lang="en-GB" dirty="0"/>
          </a:p>
        </p:txBody>
      </p:sp>
      <p:sp>
        <p:nvSpPr>
          <p:cNvPr id="6" name="Content Placeholder 5"/>
          <p:cNvSpPr>
            <a:spLocks noGrp="1"/>
          </p:cNvSpPr>
          <p:nvPr>
            <p:ph sz="quarter" idx="4"/>
          </p:nvPr>
        </p:nvSpPr>
        <p:spPr/>
        <p:txBody>
          <a:bodyPr/>
          <a:lstStyle/>
          <a:p>
            <a:endParaRPr lang="en-GB" dirty="0" smtClean="0"/>
          </a:p>
          <a:p>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3925" y="372291"/>
            <a:ext cx="9244149" cy="2246731"/>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952573529"/>
              </p:ext>
            </p:extLst>
          </p:nvPr>
        </p:nvGraphicFramePr>
        <p:xfrm>
          <a:off x="6592996" y="2965298"/>
          <a:ext cx="4431242" cy="2878089"/>
        </p:xfrm>
        <a:graphic>
          <a:graphicData uri="http://schemas.openxmlformats.org/presentationml/2006/ole">
            <mc:AlternateContent xmlns:mc="http://schemas.openxmlformats.org/markup-compatibility/2006">
              <mc:Choice xmlns:v="urn:schemas-microsoft-com:vml" Requires="v">
                <p:oleObj spid="_x0000_s1033" name="Document" r:id="rId4" imgW="8877336" imgH="5765325" progId="Word.Document.12">
                  <p:embed/>
                </p:oleObj>
              </mc:Choice>
              <mc:Fallback>
                <p:oleObj name="Document" r:id="rId4" imgW="8877336" imgH="5765325" progId="Word.Document.12">
                  <p:embed/>
                  <p:pic>
                    <p:nvPicPr>
                      <p:cNvPr id="0" name=""/>
                      <p:cNvPicPr/>
                      <p:nvPr/>
                    </p:nvPicPr>
                    <p:blipFill>
                      <a:blip r:embed="rId5"/>
                      <a:stretch>
                        <a:fillRect/>
                      </a:stretch>
                    </p:blipFill>
                    <p:spPr>
                      <a:xfrm>
                        <a:off x="6592996" y="2965298"/>
                        <a:ext cx="4431242" cy="2878089"/>
                      </a:xfrm>
                      <a:prstGeom prst="rect">
                        <a:avLst/>
                      </a:prstGeom>
                    </p:spPr>
                  </p:pic>
                </p:oleObj>
              </mc:Fallback>
            </mc:AlternateContent>
          </a:graphicData>
        </a:graphic>
      </p:graphicFrame>
    </p:spTree>
    <p:extLst>
      <p:ext uri="{BB962C8B-B14F-4D97-AF65-F5344CB8AC3E}">
        <p14:creationId xmlns:p14="http://schemas.microsoft.com/office/powerpoint/2010/main" val="295606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79811" y="2599204"/>
            <a:ext cx="5157787" cy="3684588"/>
          </a:xfrm>
        </p:spPr>
        <p:txBody>
          <a:bodyPr>
            <a:normAutofit fontScale="77500" lnSpcReduction="20000"/>
          </a:bodyPr>
          <a:lstStyle/>
          <a:p>
            <a:endParaRPr lang="en-GB" dirty="0" smtClean="0"/>
          </a:p>
          <a:p>
            <a:r>
              <a:rPr lang="en-GB" dirty="0" smtClean="0"/>
              <a:t>If you are feeling sad or worried, that’s </a:t>
            </a:r>
            <a:r>
              <a:rPr lang="en-GB" dirty="0" smtClean="0"/>
              <a:t>okay, </a:t>
            </a:r>
            <a:r>
              <a:rPr lang="en-GB" dirty="0" smtClean="0"/>
              <a:t>we all feel like that sometimes.</a:t>
            </a:r>
          </a:p>
          <a:p>
            <a:r>
              <a:rPr lang="en-GB" dirty="0" smtClean="0"/>
              <a:t>Picture something that makes you feel happy and calm and then either draw a picture or right about it.</a:t>
            </a:r>
          </a:p>
          <a:p>
            <a:r>
              <a:rPr lang="en-GB" dirty="0" smtClean="0"/>
              <a:t>You could write about your fantastic memories of </a:t>
            </a:r>
            <a:r>
              <a:rPr lang="en-GB" dirty="0" err="1" smtClean="0"/>
              <a:t>Dogsthorpe</a:t>
            </a:r>
            <a:r>
              <a:rPr lang="en-GB" dirty="0" smtClean="0"/>
              <a:t> Infant school. Was what the best thing about Reception, Year 1 or Year 2?</a:t>
            </a:r>
          </a:p>
          <a:p>
            <a:r>
              <a:rPr lang="en-GB" dirty="0" smtClean="0"/>
              <a:t>We would love to hear and see what you think?</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2173" y="403667"/>
            <a:ext cx="3064208" cy="2246731"/>
          </a:xfrm>
          <a:prstGeom prst="rect">
            <a:avLst/>
          </a:prstGeom>
        </p:spPr>
      </p:pic>
      <p:graphicFrame>
        <p:nvGraphicFramePr>
          <p:cNvPr id="8" name="Content Placeholder 7"/>
          <p:cNvGraphicFramePr>
            <a:graphicFrameLocks noGrp="1" noChangeAspect="1"/>
          </p:cNvGraphicFramePr>
          <p:nvPr>
            <p:ph sz="quarter" idx="4"/>
            <p:extLst>
              <p:ext uri="{D42A27DB-BD31-4B8C-83A1-F6EECF244321}">
                <p14:modId xmlns:p14="http://schemas.microsoft.com/office/powerpoint/2010/main" val="2289234058"/>
              </p:ext>
            </p:extLst>
          </p:nvPr>
        </p:nvGraphicFramePr>
        <p:xfrm>
          <a:off x="6366933" y="161365"/>
          <a:ext cx="5154889" cy="6532946"/>
        </p:xfrm>
        <a:graphic>
          <a:graphicData uri="http://schemas.openxmlformats.org/presentationml/2006/ole">
            <mc:AlternateContent xmlns:mc="http://schemas.openxmlformats.org/markup-compatibility/2006">
              <mc:Choice xmlns:v="urn:schemas-microsoft-com:vml" Requires="v">
                <p:oleObj spid="_x0000_s2057" name="Document" r:id="rId4" imgW="5758143" imgH="8921326" progId="Word.Document.12">
                  <p:embed/>
                </p:oleObj>
              </mc:Choice>
              <mc:Fallback>
                <p:oleObj name="Document" r:id="rId4" imgW="5758143" imgH="8921326" progId="Word.Document.12">
                  <p:embed/>
                  <p:pic>
                    <p:nvPicPr>
                      <p:cNvPr id="0" name=""/>
                      <p:cNvPicPr/>
                      <p:nvPr/>
                    </p:nvPicPr>
                    <p:blipFill>
                      <a:blip r:embed="rId5"/>
                      <a:stretch>
                        <a:fillRect/>
                      </a:stretch>
                    </p:blipFill>
                    <p:spPr>
                      <a:xfrm>
                        <a:off x="6366933" y="161365"/>
                        <a:ext cx="5154889" cy="6532946"/>
                      </a:xfrm>
                      <a:prstGeom prst="rect">
                        <a:avLst/>
                      </a:prstGeom>
                    </p:spPr>
                  </p:pic>
                </p:oleObj>
              </mc:Fallback>
            </mc:AlternateContent>
          </a:graphicData>
        </a:graphic>
      </p:graphicFrame>
    </p:spTree>
    <p:extLst>
      <p:ext uri="{BB962C8B-B14F-4D97-AF65-F5344CB8AC3E}">
        <p14:creationId xmlns:p14="http://schemas.microsoft.com/office/powerpoint/2010/main" val="9202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953" y="239695"/>
            <a:ext cx="5462400" cy="1325563"/>
          </a:xfrm>
        </p:spPr>
        <p:txBody>
          <a:bodyPr/>
          <a:lstStyle/>
          <a:p>
            <a:r>
              <a:rPr lang="en-GB" dirty="0" smtClean="0"/>
              <a:t>My Memories of DIS</a:t>
            </a:r>
            <a:endParaRPr lang="en-GB" dirty="0"/>
          </a:p>
        </p:txBody>
      </p:sp>
      <p:sp>
        <p:nvSpPr>
          <p:cNvPr id="3" name="Text Placeholder 2"/>
          <p:cNvSpPr>
            <a:spLocks noGrp="1"/>
          </p:cNvSpPr>
          <p:nvPr>
            <p:ph type="body" idx="1"/>
          </p:nvPr>
        </p:nvSpPr>
        <p:spPr>
          <a:xfrm>
            <a:off x="584294" y="1388263"/>
            <a:ext cx="1594130" cy="496981"/>
          </a:xfrm>
        </p:spPr>
        <p:txBody>
          <a:bodyPr/>
          <a:lstStyle/>
          <a:p>
            <a:r>
              <a:rPr lang="en-GB" dirty="0" smtClean="0"/>
              <a:t>Year 1</a:t>
            </a:r>
            <a:endParaRPr lang="en-GB" dirty="0"/>
          </a:p>
        </p:txBody>
      </p:sp>
      <p:sp>
        <p:nvSpPr>
          <p:cNvPr id="5" name="Text Placeholder 4"/>
          <p:cNvSpPr>
            <a:spLocks noGrp="1"/>
          </p:cNvSpPr>
          <p:nvPr>
            <p:ph type="body" sz="quarter" idx="3"/>
          </p:nvPr>
        </p:nvSpPr>
        <p:spPr>
          <a:xfrm>
            <a:off x="6172200" y="2122311"/>
            <a:ext cx="5183188" cy="382764"/>
          </a:xfrm>
        </p:spPr>
        <p:txBody>
          <a:bodyPr>
            <a:normAutofit fontScale="92500" lnSpcReduction="10000"/>
          </a:bodyPr>
          <a:lstStyle/>
          <a:p>
            <a:r>
              <a:rPr lang="en-GB" dirty="0" smtClean="0"/>
              <a:t>Year 2</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008" y="225183"/>
            <a:ext cx="4114074" cy="1512953"/>
          </a:xfrm>
          <a:prstGeom prst="rect">
            <a:avLst/>
          </a:prstGeom>
        </p:spPr>
      </p:pic>
      <p:graphicFrame>
        <p:nvGraphicFramePr>
          <p:cNvPr id="8" name="Content Placeholder 7"/>
          <p:cNvGraphicFramePr>
            <a:graphicFrameLocks noGrp="1" noChangeAspect="1"/>
          </p:cNvGraphicFramePr>
          <p:nvPr>
            <p:ph sz="half" idx="2"/>
            <p:extLst>
              <p:ext uri="{D42A27DB-BD31-4B8C-83A1-F6EECF244321}">
                <p14:modId xmlns:p14="http://schemas.microsoft.com/office/powerpoint/2010/main" val="3943230000"/>
              </p:ext>
            </p:extLst>
          </p:nvPr>
        </p:nvGraphicFramePr>
        <p:xfrm>
          <a:off x="1038225" y="2062163"/>
          <a:ext cx="2965450" cy="4598987"/>
        </p:xfrm>
        <a:graphic>
          <a:graphicData uri="http://schemas.openxmlformats.org/presentationml/2006/ole">
            <mc:AlternateContent xmlns:mc="http://schemas.openxmlformats.org/markup-compatibility/2006">
              <mc:Choice xmlns:v="urn:schemas-microsoft-com:vml" Requires="v">
                <p:oleObj spid="_x0000_s3088" name="Document" r:id="rId4" imgW="5728407" imgH="8882974" progId="Word.Document.12">
                  <p:embed/>
                </p:oleObj>
              </mc:Choice>
              <mc:Fallback>
                <p:oleObj name="Document" r:id="rId4" imgW="5728407" imgH="8882974" progId="Word.Document.12">
                  <p:embed/>
                  <p:pic>
                    <p:nvPicPr>
                      <p:cNvPr id="0" name=""/>
                      <p:cNvPicPr/>
                      <p:nvPr/>
                    </p:nvPicPr>
                    <p:blipFill>
                      <a:blip r:embed="rId5"/>
                      <a:stretch>
                        <a:fillRect/>
                      </a:stretch>
                    </p:blipFill>
                    <p:spPr>
                      <a:xfrm>
                        <a:off x="1038225" y="2062163"/>
                        <a:ext cx="2965450" cy="4598987"/>
                      </a:xfrm>
                      <a:prstGeom prst="rect">
                        <a:avLst/>
                      </a:prstGeom>
                    </p:spPr>
                  </p:pic>
                </p:oleObj>
              </mc:Fallback>
            </mc:AlternateContent>
          </a:graphicData>
        </a:graphic>
      </p:graphicFrame>
      <p:graphicFrame>
        <p:nvGraphicFramePr>
          <p:cNvPr id="9" name="Content Placeholder 8">
            <a:hlinkClick r:id="" action="ppaction://ole?verb=0"/>
          </p:cNvPr>
          <p:cNvGraphicFramePr>
            <a:graphicFrameLocks noGrp="1" noChangeAspect="1"/>
          </p:cNvGraphicFramePr>
          <p:nvPr>
            <p:ph sz="quarter" idx="4"/>
            <p:extLst>
              <p:ext uri="{D42A27DB-BD31-4B8C-83A1-F6EECF244321}">
                <p14:modId xmlns:p14="http://schemas.microsoft.com/office/powerpoint/2010/main" val="3770255213"/>
              </p:ext>
            </p:extLst>
          </p:nvPr>
        </p:nvGraphicFramePr>
        <p:xfrm>
          <a:off x="5848707" y="2707341"/>
          <a:ext cx="5506681" cy="3096559"/>
        </p:xfrm>
        <a:graphic>
          <a:graphicData uri="http://schemas.openxmlformats.org/presentationml/2006/ole">
            <mc:AlternateContent xmlns:mc="http://schemas.openxmlformats.org/markup-compatibility/2006">
              <mc:Choice xmlns:v="urn:schemas-microsoft-com:vml" Requires="v">
                <p:oleObj spid="_x0000_s3089" name="Presentation" r:id="rId6" imgW="6094639" imgH="3427618" progId="PowerPoint.Show.12">
                  <p:embed/>
                </p:oleObj>
              </mc:Choice>
              <mc:Fallback>
                <p:oleObj name="Presentation" r:id="rId6" imgW="6094639" imgH="3427618" progId="PowerPoint.Show.12">
                  <p:embed/>
                  <p:pic>
                    <p:nvPicPr>
                      <p:cNvPr id="0" name=""/>
                      <p:cNvPicPr/>
                      <p:nvPr/>
                    </p:nvPicPr>
                    <p:blipFill>
                      <a:blip r:embed="rId7"/>
                      <a:stretch>
                        <a:fillRect/>
                      </a:stretch>
                    </p:blipFill>
                    <p:spPr>
                      <a:xfrm>
                        <a:off x="5848707" y="2707341"/>
                        <a:ext cx="5506681" cy="3096559"/>
                      </a:xfrm>
                      <a:prstGeom prst="rect">
                        <a:avLst/>
                      </a:prstGeom>
                    </p:spPr>
                  </p:pic>
                </p:oleObj>
              </mc:Fallback>
            </mc:AlternateContent>
          </a:graphicData>
        </a:graphic>
      </p:graphicFrame>
    </p:spTree>
    <p:extLst>
      <p:ext uri="{BB962C8B-B14F-4D97-AF65-F5344CB8AC3E}">
        <p14:creationId xmlns:p14="http://schemas.microsoft.com/office/powerpoint/2010/main" val="394815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899" y="203994"/>
            <a:ext cx="3596745" cy="1325563"/>
          </a:xfrm>
        </p:spPr>
        <p:txBody>
          <a:bodyPr/>
          <a:lstStyle/>
          <a:p>
            <a:pPr algn="ctr"/>
            <a:r>
              <a:rPr lang="en-GB" dirty="0" smtClean="0"/>
              <a:t>Book ideas</a:t>
            </a:r>
            <a:endParaRPr lang="en-GB" dirty="0"/>
          </a:p>
        </p:txBody>
      </p:sp>
      <p:sp>
        <p:nvSpPr>
          <p:cNvPr id="3" name="Text Placeholder 2"/>
          <p:cNvSpPr>
            <a:spLocks noGrp="1"/>
          </p:cNvSpPr>
          <p:nvPr>
            <p:ph type="body" idx="1"/>
          </p:nvPr>
        </p:nvSpPr>
        <p:spPr>
          <a:xfrm>
            <a:off x="1156856" y="1690688"/>
            <a:ext cx="3776486" cy="823912"/>
          </a:xfrm>
        </p:spPr>
        <p:txBody>
          <a:bodyPr/>
          <a:lstStyle/>
          <a:p>
            <a:r>
              <a:rPr lang="en-GB" dirty="0" smtClean="0"/>
              <a:t>Ideas for moving on books</a:t>
            </a:r>
            <a:endParaRPr lang="en-GB" dirty="0"/>
          </a:p>
        </p:txBody>
      </p:sp>
      <p:sp>
        <p:nvSpPr>
          <p:cNvPr id="4" name="Content Placeholder 3"/>
          <p:cNvSpPr>
            <a:spLocks noGrp="1"/>
          </p:cNvSpPr>
          <p:nvPr>
            <p:ph sz="half" idx="2"/>
          </p:nvPr>
        </p:nvSpPr>
        <p:spPr>
          <a:xfrm>
            <a:off x="416076" y="2558210"/>
            <a:ext cx="5921971" cy="3631453"/>
          </a:xfrm>
        </p:spPr>
        <p:txBody>
          <a:bodyPr>
            <a:normAutofit/>
          </a:bodyPr>
          <a:lstStyle/>
          <a:p>
            <a:r>
              <a:rPr lang="en-GB" u="sng" dirty="0" smtClean="0">
                <a:solidFill>
                  <a:srgbClr val="0563C1"/>
                </a:solidFill>
                <a:latin typeface="Century Gothic" panose="020B0502020202020204" pitchFamily="34" charset="0"/>
                <a:ea typeface="Calibri" panose="020F0502020204030204" pitchFamily="34" charset="0"/>
                <a:cs typeface="Times New Roman" panose="02020603050405020304" pitchFamily="18" charset="0"/>
                <a:hlinkClick r:id="rId2"/>
              </a:rPr>
              <a:t>https://youtu.be/-zcqzXFG_ng</a:t>
            </a:r>
            <a:r>
              <a:rPr lang="en-GB" u="sng" dirty="0" smtClean="0">
                <a:solidFill>
                  <a:srgbClr val="0563C1"/>
                </a:solidFill>
                <a:latin typeface="Century Gothic" panose="020B0502020202020204" pitchFamily="34" charset="0"/>
                <a:ea typeface="Calibri" panose="020F0502020204030204" pitchFamily="34" charset="0"/>
                <a:cs typeface="Times New Roman" panose="02020603050405020304" pitchFamily="18" charset="0"/>
              </a:rPr>
              <a:t> – </a:t>
            </a:r>
            <a:r>
              <a:rPr lang="en-GB" sz="1600" dirty="0" smtClean="0">
                <a:latin typeface="Century Gothic" panose="020B0502020202020204" pitchFamily="34" charset="0"/>
                <a:ea typeface="Calibri" panose="020F0502020204030204" pitchFamily="34" charset="0"/>
                <a:cs typeface="Times New Roman" panose="02020603050405020304" pitchFamily="18" charset="0"/>
              </a:rPr>
              <a:t> A Cautious caterpillar who does not like change.</a:t>
            </a:r>
          </a:p>
          <a:p>
            <a:endParaRPr lang="en-GB" dirty="0" smtClean="0">
              <a:latin typeface="Calibri" panose="020F0502020204030204" pitchFamily="34" charset="0"/>
              <a:ea typeface="Calibri" panose="020F0502020204030204" pitchFamily="34" charset="0"/>
              <a:cs typeface="Times New Roman" panose="02020603050405020304" pitchFamily="18" charset="0"/>
            </a:endParaRPr>
          </a:p>
          <a:p>
            <a:r>
              <a:rPr lang="en-GB" u="sng" dirty="0">
                <a:hlinkClick r:id="rId3"/>
              </a:rPr>
              <a:t>https://www.youtube.com/watch?v=TQ0wyzjr5mg</a:t>
            </a:r>
            <a:r>
              <a:rPr lang="en-GB" dirty="0"/>
              <a:t> - </a:t>
            </a:r>
            <a:r>
              <a:rPr lang="en-GB" sz="2000" dirty="0"/>
              <a:t>Jacks worry</a:t>
            </a:r>
          </a:p>
          <a:p>
            <a:r>
              <a:rPr lang="en-GB" u="sng" dirty="0">
                <a:hlinkClick r:id="rId4"/>
              </a:rPr>
              <a:t>https://youtu.be/NLEP-VbO0mc</a:t>
            </a:r>
            <a:endParaRPr lang="en-GB" dirty="0"/>
          </a:p>
          <a:p>
            <a:r>
              <a:rPr lang="en-GB" dirty="0" smtClean="0"/>
              <a:t>Bernstein Bears moving to a new school </a:t>
            </a:r>
            <a:endParaRPr lang="en-GB" dirty="0"/>
          </a:p>
        </p:txBody>
      </p:sp>
      <p:sp>
        <p:nvSpPr>
          <p:cNvPr id="5" name="Text Placeholder 4"/>
          <p:cNvSpPr>
            <a:spLocks noGrp="1"/>
          </p:cNvSpPr>
          <p:nvPr>
            <p:ph type="body" sz="quarter" idx="3"/>
          </p:nvPr>
        </p:nvSpPr>
        <p:spPr>
          <a:xfrm>
            <a:off x="6338047" y="1232647"/>
            <a:ext cx="5183188" cy="1304365"/>
          </a:xfrm>
        </p:spPr>
        <p:txBody>
          <a:bodyPr>
            <a:normAutofit fontScale="92500"/>
          </a:bodyPr>
          <a:lstStyle/>
          <a:p>
            <a:r>
              <a:rPr lang="en-GB" dirty="0" smtClean="0">
                <a:solidFill>
                  <a:srgbClr val="FF0000"/>
                </a:solidFill>
              </a:rPr>
              <a:t>Remember that it is </a:t>
            </a:r>
            <a:r>
              <a:rPr lang="en-GB" dirty="0" smtClean="0">
                <a:solidFill>
                  <a:srgbClr val="FF0000"/>
                </a:solidFill>
              </a:rPr>
              <a:t>okay </a:t>
            </a:r>
            <a:r>
              <a:rPr lang="en-GB" dirty="0" smtClean="0">
                <a:solidFill>
                  <a:srgbClr val="FF0000"/>
                </a:solidFill>
              </a:rPr>
              <a:t>to feel worried or sad about things changing, we all feel like that sometimes. </a:t>
            </a:r>
            <a:r>
              <a:rPr lang="en-GB" dirty="0" smtClean="0">
                <a:solidFill>
                  <a:srgbClr val="FF0000"/>
                </a:solidFill>
              </a:rPr>
              <a:t>Ask your grown-ups how they feel when things change.</a:t>
            </a:r>
            <a:endParaRPr lang="en-GB" dirty="0">
              <a:solidFill>
                <a:srgbClr val="FF0000"/>
              </a:solidFill>
            </a:endParaRPr>
          </a:p>
        </p:txBody>
      </p:sp>
      <p:pic>
        <p:nvPicPr>
          <p:cNvPr id="10" name="Content Placeholder 9"/>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6599162" y="2809222"/>
            <a:ext cx="5299327" cy="3511833"/>
          </a:xfr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3925" y="372291"/>
            <a:ext cx="3142349" cy="1318397"/>
          </a:xfrm>
          <a:prstGeom prst="rect">
            <a:avLst/>
          </a:prstGeom>
        </p:spPr>
      </p:pic>
    </p:spTree>
    <p:extLst>
      <p:ext uri="{BB962C8B-B14F-4D97-AF65-F5344CB8AC3E}">
        <p14:creationId xmlns:p14="http://schemas.microsoft.com/office/powerpoint/2010/main" val="2015257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CAC12D11A40845B7E3CD73393D0016" ma:contentTypeVersion="12" ma:contentTypeDescription="Create a new document." ma:contentTypeScope="" ma:versionID="3efabc6b5a653dc2306453e835311149">
  <xsd:schema xmlns:xsd="http://www.w3.org/2001/XMLSchema" xmlns:xs="http://www.w3.org/2001/XMLSchema" xmlns:p="http://schemas.microsoft.com/office/2006/metadata/properties" xmlns:ns2="2a75fbb3-dad8-4ab0-8d1f-72acfb6c8ea5" xmlns:ns3="7cddaa40-11f8-427d-878e-938aeb4bc15a" targetNamespace="http://schemas.microsoft.com/office/2006/metadata/properties" ma:root="true" ma:fieldsID="89fd1910383eb0e394e36180309dd1fc" ns2:_="" ns3:_="">
    <xsd:import namespace="2a75fbb3-dad8-4ab0-8d1f-72acfb6c8ea5"/>
    <xsd:import namespace="7cddaa40-11f8-427d-878e-938aeb4bc1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75fbb3-dad8-4ab0-8d1f-72acfb6c8ea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ddaa40-11f8-427d-878e-938aeb4bc15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2F6F2C-D632-436F-96C5-3E354BE210C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ABAC7F3-F8B3-40B8-8CDF-B1349FF9AFFB}">
  <ds:schemaRefs>
    <ds:schemaRef ds:uri="http://schemas.microsoft.com/sharepoint/v3/contenttype/forms"/>
  </ds:schemaRefs>
</ds:datastoreItem>
</file>

<file path=customXml/itemProps3.xml><?xml version="1.0" encoding="utf-8"?>
<ds:datastoreItem xmlns:ds="http://schemas.openxmlformats.org/officeDocument/2006/customXml" ds:itemID="{ECC4ECC9-EBB1-4414-BD6A-905F2F569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75fbb3-dad8-4ab0-8d1f-72acfb6c8ea5"/>
    <ds:schemaRef ds:uri="7cddaa40-11f8-427d-878e-938aeb4bc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TotalTime>
  <Words>258</Words>
  <Application>Microsoft Office PowerPoint</Application>
  <PresentationFormat>Widescreen</PresentationFormat>
  <Paragraphs>23</Paragraphs>
  <Slides>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5</vt:i4>
      </vt:variant>
    </vt:vector>
  </HeadingPairs>
  <TitlesOfParts>
    <vt:vector size="14" baseType="lpstr">
      <vt:lpstr>Arial</vt:lpstr>
      <vt:lpstr>Calibri</vt:lpstr>
      <vt:lpstr>Calibri Light</vt:lpstr>
      <vt:lpstr>Century Gothic</vt:lpstr>
      <vt:lpstr>Times New Roman</vt:lpstr>
      <vt:lpstr>Office Theme</vt:lpstr>
      <vt:lpstr>Document</vt:lpstr>
      <vt:lpstr>Microsoft Word Document</vt:lpstr>
      <vt:lpstr>Presentation</vt:lpstr>
      <vt:lpstr>PowerPoint Presentation</vt:lpstr>
      <vt:lpstr>PowerPoint Presentation</vt:lpstr>
      <vt:lpstr>PowerPoint Presentation</vt:lpstr>
      <vt:lpstr>My Memories of DIS</vt:lpstr>
      <vt:lpstr>Book ideas</vt:lpstr>
    </vt:vector>
  </TitlesOfParts>
  <Company>Dogsthorpe Infants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Creasey</dc:creator>
  <cp:lastModifiedBy>Rebecca Waters</cp:lastModifiedBy>
  <cp:revision>7</cp:revision>
  <dcterms:created xsi:type="dcterms:W3CDTF">2020-07-06T10:03:21Z</dcterms:created>
  <dcterms:modified xsi:type="dcterms:W3CDTF">2020-07-06T15:02:23Z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0x0101005DCAC12D11A40845B7E3CD73393D0016</vt:lpwstr>
  </property>
</Properties>
</file>