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81" r:id="rId6"/>
    <p:sldId id="268" r:id="rId7"/>
    <p:sldId id="259" r:id="rId8"/>
    <p:sldId id="260" r:id="rId9"/>
    <p:sldId id="261" r:id="rId10"/>
    <p:sldId id="263" r:id="rId11"/>
    <p:sldId id="262" r:id="rId12"/>
    <p:sldId id="264" r:id="rId13"/>
    <p:sldId id="282" r:id="rId14"/>
    <p:sldId id="276"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FF0000"/>
    <a:srgbClr val="FF9933"/>
    <a:srgbClr val="D5CEE0"/>
    <a:srgbClr val="CAC0D8"/>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A7964B-B9F5-4FED-A535-0B2818A1371D}" v="2" dt="2024-04-12T09:11:06.030"/>
    <p1510:client id="{D577C3ED-5CD2-B545-A104-D54A8B62D52B}" v="173" dt="2024-04-10T15:06:17.8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5707"/>
  </p:normalViewPr>
  <p:slideViewPr>
    <p:cSldViewPr snapToGrid="0">
      <p:cViewPr varScale="1">
        <p:scale>
          <a:sx n="109" d="100"/>
          <a:sy n="109" d="100"/>
        </p:scale>
        <p:origin x="111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9B6D4-730B-694C-8502-77C91B11A4D5}" type="datetimeFigureOut">
              <a:rPr lang="en-US" smtClean="0"/>
              <a:t>4/12/2024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7EE30C-976D-984D-859D-1A7BF1FC1167}" type="slidenum">
              <a:rPr lang="en-US" smtClean="0"/>
              <a:t>‹#›</a:t>
            </a:fld>
            <a:endParaRPr lang="en-US"/>
          </a:p>
        </p:txBody>
      </p:sp>
    </p:spTree>
    <p:extLst>
      <p:ext uri="{BB962C8B-B14F-4D97-AF65-F5344CB8AC3E}">
        <p14:creationId xmlns:p14="http://schemas.microsoft.com/office/powerpoint/2010/main" val="4262765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ctr" rtl="0" eaLnBrk="1" fontAlgn="base" latinLnBrk="0" hangingPunct="1">
              <a:spcBef>
                <a:spcPts val="0"/>
              </a:spcBef>
              <a:spcAft>
                <a:spcPts val="0"/>
              </a:spcAft>
            </a:pPr>
            <a:r>
              <a:rPr lang="en-GB" sz="1200" b="1" i="0" u="none" strike="noStrike" kern="1200" dirty="0">
                <a:solidFill>
                  <a:srgbClr val="000000"/>
                </a:solidFill>
                <a:effectLst/>
                <a:latin typeface="Century Gothic" panose="020B0502020202020204" pitchFamily="34" charset="0"/>
              </a:rPr>
              <a:t>SUMMER 1</a:t>
            </a:r>
            <a:r>
              <a:rPr lang="en-GB" sz="1200" b="0" i="0" u="none" strike="noStrike" kern="1200" dirty="0">
                <a:solidFill>
                  <a:srgbClr val="000000"/>
                </a:solidFill>
                <a:effectLst/>
                <a:latin typeface="Century Gothic" panose="020B0502020202020204" pitchFamily="34" charset="0"/>
              </a:rPr>
              <a:t> </a:t>
            </a:r>
            <a:endParaRPr lang="en-GB" sz="1200" b="0" i="0" u="none" strike="noStrike" dirty="0">
              <a:effectLst/>
              <a:latin typeface="Arial" panose="020B0604020202020204" pitchFamily="34" charset="0"/>
            </a:endParaRPr>
          </a:p>
          <a:p>
            <a:pPr marL="0" algn="ctr" rtl="0" eaLnBrk="1" fontAlgn="base" latinLnBrk="0" hangingPunct="1">
              <a:spcBef>
                <a:spcPts val="0"/>
              </a:spcBef>
              <a:spcAft>
                <a:spcPts val="0"/>
              </a:spcAft>
            </a:pPr>
            <a:r>
              <a:rPr lang="en-GB" sz="1200" b="0" i="0" u="none" strike="noStrike" kern="1200" dirty="0">
                <a:solidFill>
                  <a:srgbClr val="000000"/>
                </a:solidFill>
                <a:effectLst/>
                <a:latin typeface="Century Gothic" panose="020B0502020202020204" pitchFamily="34" charset="0"/>
              </a:rPr>
              <a:t>Overview</a:t>
            </a:r>
            <a:endParaRPr lang="en-GB" sz="1200" b="0" i="0" u="none" strike="noStrike" dirty="0">
              <a:effectLst/>
              <a:latin typeface="Arial" panose="020B0604020202020204" pitchFamily="34" charset="0"/>
            </a:endParaRPr>
          </a:p>
          <a:p>
            <a:pPr marL="0" algn="l" rtl="0" eaLnBrk="1" fontAlgn="base" latinLnBrk="0" hangingPunct="1">
              <a:spcBef>
                <a:spcPts val="0"/>
              </a:spcBef>
              <a:spcAft>
                <a:spcPts val="0"/>
              </a:spcAft>
            </a:pPr>
            <a:r>
              <a:rPr lang="en-GB" sz="1200" b="0" i="0" u="none" strike="noStrike" kern="1200" dirty="0">
                <a:solidFill>
                  <a:srgbClr val="000000"/>
                </a:solidFill>
                <a:effectLst/>
                <a:latin typeface="Century Gothic" panose="020B0502020202020204" pitchFamily="34" charset="0"/>
              </a:rPr>
              <a:t>Sparkly Start </a:t>
            </a:r>
            <a:endParaRPr lang="en-GB" sz="1200" b="0" i="0" u="none" strike="noStrike" dirty="0">
              <a:effectLst/>
              <a:latin typeface="Arial" panose="020B0604020202020204" pitchFamily="34" charset="0"/>
            </a:endParaRPr>
          </a:p>
          <a:p>
            <a:pPr marL="0" algn="l" rtl="0" eaLnBrk="1" fontAlgn="base" latinLnBrk="0" hangingPunct="1">
              <a:spcBef>
                <a:spcPts val="0"/>
              </a:spcBef>
              <a:spcAft>
                <a:spcPts val="0"/>
              </a:spcAft>
            </a:pPr>
            <a:r>
              <a:rPr lang="en-GB" sz="1200" b="0" i="0" u="none" strike="noStrike" kern="1200" dirty="0">
                <a:solidFill>
                  <a:srgbClr val="000000"/>
                </a:solidFill>
                <a:effectLst/>
                <a:latin typeface="Century Gothic" panose="020B0502020202020204" pitchFamily="34" charset="0"/>
              </a:rPr>
              <a:t>Science </a:t>
            </a:r>
            <a:endParaRPr lang="en-GB" sz="1200" b="0" i="0" u="none" strike="noStrike" dirty="0">
              <a:effectLst/>
              <a:latin typeface="Arial" panose="020B0604020202020204" pitchFamily="34" charset="0"/>
            </a:endParaRPr>
          </a:p>
          <a:p>
            <a:pPr marL="0" algn="l" rtl="0" eaLnBrk="1" fontAlgn="base" latinLnBrk="0" hangingPunct="1">
              <a:spcBef>
                <a:spcPts val="0"/>
              </a:spcBef>
              <a:spcAft>
                <a:spcPts val="0"/>
              </a:spcAft>
            </a:pPr>
            <a:r>
              <a:rPr lang="en-GB" sz="1200" b="0" i="0" u="none" strike="noStrike" kern="1200" dirty="0">
                <a:solidFill>
                  <a:srgbClr val="000000"/>
                </a:solidFill>
                <a:effectLst/>
                <a:latin typeface="Century Gothic" panose="020B0502020202020204" pitchFamily="34" charset="0"/>
              </a:rPr>
              <a:t>Computing </a:t>
            </a:r>
            <a:endParaRPr lang="en-GB" sz="1200" b="0" i="0" u="none" strike="noStrike" dirty="0">
              <a:effectLst/>
              <a:latin typeface="Arial" panose="020B0604020202020204" pitchFamily="34" charset="0"/>
            </a:endParaRPr>
          </a:p>
          <a:p>
            <a:pPr marL="0" algn="l" rtl="0" eaLnBrk="1" fontAlgn="base" latinLnBrk="0" hangingPunct="1">
              <a:spcBef>
                <a:spcPts val="0"/>
              </a:spcBef>
              <a:spcAft>
                <a:spcPts val="0"/>
              </a:spcAft>
            </a:pPr>
            <a:r>
              <a:rPr lang="en-GB" sz="1200" b="0" i="0" u="none" strike="noStrike" kern="1200" dirty="0">
                <a:solidFill>
                  <a:srgbClr val="000000"/>
                </a:solidFill>
                <a:effectLst/>
                <a:latin typeface="Century Gothic" panose="020B0502020202020204" pitchFamily="34" charset="0"/>
              </a:rPr>
              <a:t>History </a:t>
            </a:r>
            <a:endParaRPr lang="en-GB" sz="1200" b="0" i="0" u="none" strike="noStrike" dirty="0">
              <a:effectLst/>
              <a:latin typeface="Arial" panose="020B0604020202020204" pitchFamily="34" charset="0"/>
            </a:endParaRPr>
          </a:p>
          <a:p>
            <a:pPr marL="0" algn="l" rtl="0" eaLnBrk="1" fontAlgn="base" latinLnBrk="0" hangingPunct="1">
              <a:spcBef>
                <a:spcPts val="0"/>
              </a:spcBef>
              <a:spcAft>
                <a:spcPts val="0"/>
              </a:spcAft>
            </a:pPr>
            <a:r>
              <a:rPr lang="en-GB" sz="1200" b="0" i="0" u="none" strike="noStrike" kern="1200" dirty="0">
                <a:solidFill>
                  <a:srgbClr val="000000"/>
                </a:solidFill>
                <a:effectLst/>
                <a:latin typeface="Century Gothic" panose="020B0502020202020204" pitchFamily="34" charset="0"/>
              </a:rPr>
              <a:t>Geography </a:t>
            </a:r>
            <a:endParaRPr lang="en-GB" sz="1200" b="0" i="0" u="none" strike="noStrike" dirty="0">
              <a:effectLst/>
              <a:latin typeface="Arial" panose="020B0604020202020204" pitchFamily="34" charset="0"/>
            </a:endParaRPr>
          </a:p>
          <a:p>
            <a:pPr marL="0" algn="l" rtl="0" eaLnBrk="1" fontAlgn="base" latinLnBrk="0" hangingPunct="1">
              <a:spcBef>
                <a:spcPts val="0"/>
              </a:spcBef>
              <a:spcAft>
                <a:spcPts val="0"/>
              </a:spcAft>
            </a:pPr>
            <a:r>
              <a:rPr lang="en-GB" sz="1200" b="0" i="0" u="none" strike="noStrike" kern="1200" dirty="0">
                <a:solidFill>
                  <a:srgbClr val="000000"/>
                </a:solidFill>
                <a:effectLst/>
                <a:latin typeface="Century Gothic" panose="020B0502020202020204" pitchFamily="34" charset="0"/>
              </a:rPr>
              <a:t>DT </a:t>
            </a:r>
            <a:endParaRPr lang="en-GB" sz="1200" b="0" i="0" u="none" strike="noStrike" dirty="0">
              <a:effectLst/>
              <a:latin typeface="Arial" panose="020B0604020202020204" pitchFamily="34" charset="0"/>
            </a:endParaRPr>
          </a:p>
          <a:p>
            <a:pPr marL="0" algn="l" rtl="0" eaLnBrk="1" fontAlgn="base" latinLnBrk="0" hangingPunct="1">
              <a:spcBef>
                <a:spcPts val="0"/>
              </a:spcBef>
              <a:spcAft>
                <a:spcPts val="0"/>
              </a:spcAft>
            </a:pPr>
            <a:r>
              <a:rPr lang="en-GB" sz="1200" b="0" i="0" u="none" strike="noStrike" kern="1200" dirty="0">
                <a:solidFill>
                  <a:srgbClr val="000000"/>
                </a:solidFill>
                <a:effectLst/>
                <a:latin typeface="Century Gothic" panose="020B0502020202020204" pitchFamily="34" charset="0"/>
              </a:rPr>
              <a:t>Art </a:t>
            </a:r>
            <a:endParaRPr lang="en-GB" sz="1200" b="0" i="0" u="none" strike="noStrike" dirty="0">
              <a:effectLst/>
              <a:latin typeface="Arial" panose="020B0604020202020204" pitchFamily="34" charset="0"/>
            </a:endParaRPr>
          </a:p>
          <a:p>
            <a:pPr marL="0" algn="l" rtl="0" eaLnBrk="1" fontAlgn="base" latinLnBrk="0" hangingPunct="1">
              <a:spcBef>
                <a:spcPts val="0"/>
              </a:spcBef>
              <a:spcAft>
                <a:spcPts val="0"/>
              </a:spcAft>
            </a:pPr>
            <a:r>
              <a:rPr lang="en-GB" sz="1200" b="0" i="0" u="none" strike="noStrike" kern="1200" dirty="0">
                <a:solidFill>
                  <a:srgbClr val="000000"/>
                </a:solidFill>
                <a:effectLst/>
                <a:latin typeface="Century Gothic" panose="020B0502020202020204" pitchFamily="34" charset="0"/>
              </a:rPr>
              <a:t>RE </a:t>
            </a:r>
            <a:endParaRPr lang="en-GB" sz="1200" b="0" i="0" u="none" strike="noStrike" dirty="0">
              <a:effectLst/>
              <a:latin typeface="Arial" panose="020B0604020202020204" pitchFamily="34" charset="0"/>
            </a:endParaRPr>
          </a:p>
          <a:p>
            <a:pPr marL="0" algn="l" rtl="0" eaLnBrk="1" fontAlgn="base" latinLnBrk="0" hangingPunct="1">
              <a:spcBef>
                <a:spcPts val="0"/>
              </a:spcBef>
              <a:spcAft>
                <a:spcPts val="0"/>
              </a:spcAft>
            </a:pPr>
            <a:r>
              <a:rPr lang="en-GB" sz="1200" b="0" i="0" u="none" strike="noStrike" kern="1200" dirty="0">
                <a:solidFill>
                  <a:srgbClr val="000000"/>
                </a:solidFill>
                <a:effectLst/>
                <a:latin typeface="Century Gothic" panose="020B0502020202020204" pitchFamily="34" charset="0"/>
              </a:rPr>
              <a:t>PSHE </a:t>
            </a:r>
            <a:endParaRPr lang="en-GB" sz="1200" b="0" i="0" u="none" strike="noStrike" dirty="0">
              <a:effectLst/>
              <a:latin typeface="Arial" panose="020B0604020202020204" pitchFamily="34" charset="0"/>
            </a:endParaRPr>
          </a:p>
          <a:p>
            <a:pPr marL="0" algn="l" rtl="0" eaLnBrk="1" fontAlgn="base" latinLnBrk="0" hangingPunct="1">
              <a:spcBef>
                <a:spcPts val="0"/>
              </a:spcBef>
              <a:spcAft>
                <a:spcPts val="0"/>
              </a:spcAft>
            </a:pPr>
            <a:r>
              <a:rPr lang="en-GB" sz="1200" b="0" i="1" u="none" strike="noStrike" kern="1200" dirty="0">
                <a:solidFill>
                  <a:srgbClr val="000000"/>
                </a:solidFill>
                <a:effectLst/>
                <a:latin typeface="Century Gothic" panose="020B0502020202020204" pitchFamily="34" charset="0"/>
              </a:rPr>
              <a:t>Class shine times</a:t>
            </a:r>
            <a:r>
              <a:rPr lang="en-GB" sz="1200" b="0" i="0" u="none" strike="noStrike" kern="1200" dirty="0">
                <a:solidFill>
                  <a:srgbClr val="000000"/>
                </a:solidFill>
                <a:effectLst/>
                <a:latin typeface="Century Gothic" panose="020B0502020202020204" pitchFamily="34" charset="0"/>
              </a:rPr>
              <a:t> </a:t>
            </a:r>
            <a:endParaRPr lang="en-GB" sz="1200" b="0" i="0" u="none" strike="noStrike" dirty="0">
              <a:effectLst/>
              <a:latin typeface="Arial" panose="020B0604020202020204" pitchFamily="34" charset="0"/>
            </a:endParaRPr>
          </a:p>
          <a:p>
            <a:pPr marL="0" algn="l" rtl="0" eaLnBrk="1" fontAlgn="base" latinLnBrk="0" hangingPunct="1">
              <a:spcBef>
                <a:spcPts val="0"/>
              </a:spcBef>
              <a:spcAft>
                <a:spcPts val="0"/>
              </a:spcAft>
            </a:pPr>
            <a:r>
              <a:rPr lang="en-GB" sz="1200" b="0" i="0" u="none" strike="noStrike" kern="1200" dirty="0">
                <a:solidFill>
                  <a:srgbClr val="000000"/>
                </a:solidFill>
                <a:effectLst/>
                <a:latin typeface="Century Gothic" panose="020B0502020202020204" pitchFamily="34" charset="0"/>
              </a:rPr>
              <a:t>Dance </a:t>
            </a:r>
            <a:endParaRPr lang="en-GB" sz="1200" b="0" i="0" u="none" strike="noStrike"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537EE30C-976D-984D-859D-1A7BF1FC1167}" type="slidenum">
              <a:rPr lang="en-US" smtClean="0"/>
              <a:t>2</a:t>
            </a:fld>
            <a:endParaRPr lang="en-US"/>
          </a:p>
        </p:txBody>
      </p:sp>
    </p:spTree>
    <p:extLst>
      <p:ext uri="{BB962C8B-B14F-4D97-AF65-F5344CB8AC3E}">
        <p14:creationId xmlns:p14="http://schemas.microsoft.com/office/powerpoint/2010/main" val="1635367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pPr>
            <a:r>
              <a:rPr lang="en-US" dirty="0"/>
              <a:t> </a:t>
            </a:r>
            <a:r>
              <a:rPr lang="en-GB"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t>
            </a:r>
            <a:endParaRPr lang="en-US" dirty="0"/>
          </a:p>
          <a:p>
            <a:endParaRPr lang="en-US" dirty="0"/>
          </a:p>
        </p:txBody>
      </p:sp>
      <p:sp>
        <p:nvSpPr>
          <p:cNvPr id="4" name="Slide Number Placeholder 3"/>
          <p:cNvSpPr>
            <a:spLocks noGrp="1"/>
          </p:cNvSpPr>
          <p:nvPr>
            <p:ph type="sldNum" sz="quarter" idx="5"/>
          </p:nvPr>
        </p:nvSpPr>
        <p:spPr/>
        <p:txBody>
          <a:bodyPr/>
          <a:lstStyle/>
          <a:p>
            <a:fld id="{99D594D8-D75D-49C1-8714-A80E3206C74B}" type="slidenum">
              <a:rPr lang="en-GB" smtClean="0"/>
              <a:t>3</a:t>
            </a:fld>
            <a:endParaRPr lang="en-GB"/>
          </a:p>
        </p:txBody>
      </p:sp>
    </p:spTree>
    <p:extLst>
      <p:ext uri="{BB962C8B-B14F-4D97-AF65-F5344CB8AC3E}">
        <p14:creationId xmlns:p14="http://schemas.microsoft.com/office/powerpoint/2010/main" val="3965918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29ED281-B90A-4BF0-A63A-5783F1F3625A}" type="datetimeFigureOut">
              <a:rPr lang="en-GB" smtClean="0"/>
              <a:t>12/04/2024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7FF45-45BB-41B4-8A84-25C7BC1150F6}" type="slidenum">
              <a:rPr lang="en-GB" smtClean="0"/>
              <a:t>‹#›</a:t>
            </a:fld>
            <a:endParaRPr lang="en-GB"/>
          </a:p>
        </p:txBody>
      </p:sp>
    </p:spTree>
    <p:extLst>
      <p:ext uri="{BB962C8B-B14F-4D97-AF65-F5344CB8AC3E}">
        <p14:creationId xmlns:p14="http://schemas.microsoft.com/office/powerpoint/2010/main" val="1843560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9ED281-B90A-4BF0-A63A-5783F1F3625A}" type="datetimeFigureOut">
              <a:rPr lang="en-GB" smtClean="0"/>
              <a:t>12/04/2024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7FF45-45BB-41B4-8A84-25C7BC1150F6}" type="slidenum">
              <a:rPr lang="en-GB" smtClean="0"/>
              <a:t>‹#›</a:t>
            </a:fld>
            <a:endParaRPr lang="en-GB"/>
          </a:p>
        </p:txBody>
      </p:sp>
    </p:spTree>
    <p:extLst>
      <p:ext uri="{BB962C8B-B14F-4D97-AF65-F5344CB8AC3E}">
        <p14:creationId xmlns:p14="http://schemas.microsoft.com/office/powerpoint/2010/main" val="3551928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9ED281-B90A-4BF0-A63A-5783F1F3625A}" type="datetimeFigureOut">
              <a:rPr lang="en-GB" smtClean="0"/>
              <a:t>12/04/2024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7FF45-45BB-41B4-8A84-25C7BC1150F6}" type="slidenum">
              <a:rPr lang="en-GB" smtClean="0"/>
              <a:t>‹#›</a:t>
            </a:fld>
            <a:endParaRPr lang="en-GB"/>
          </a:p>
        </p:txBody>
      </p:sp>
    </p:spTree>
    <p:extLst>
      <p:ext uri="{BB962C8B-B14F-4D97-AF65-F5344CB8AC3E}">
        <p14:creationId xmlns:p14="http://schemas.microsoft.com/office/powerpoint/2010/main" val="188406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9ED281-B90A-4BF0-A63A-5783F1F3625A}" type="datetimeFigureOut">
              <a:rPr lang="en-GB" smtClean="0"/>
              <a:t>12/04/2024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7FF45-45BB-41B4-8A84-25C7BC1150F6}" type="slidenum">
              <a:rPr lang="en-GB" smtClean="0"/>
              <a:t>‹#›</a:t>
            </a:fld>
            <a:endParaRPr lang="en-GB"/>
          </a:p>
        </p:txBody>
      </p:sp>
    </p:spTree>
    <p:extLst>
      <p:ext uri="{BB962C8B-B14F-4D97-AF65-F5344CB8AC3E}">
        <p14:creationId xmlns:p14="http://schemas.microsoft.com/office/powerpoint/2010/main" val="525341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9ED281-B90A-4BF0-A63A-5783F1F3625A}" type="datetimeFigureOut">
              <a:rPr lang="en-GB" smtClean="0"/>
              <a:t>12/04/2024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7FF45-45BB-41B4-8A84-25C7BC1150F6}" type="slidenum">
              <a:rPr lang="en-GB" smtClean="0"/>
              <a:t>‹#›</a:t>
            </a:fld>
            <a:endParaRPr lang="en-GB"/>
          </a:p>
        </p:txBody>
      </p:sp>
    </p:spTree>
    <p:extLst>
      <p:ext uri="{BB962C8B-B14F-4D97-AF65-F5344CB8AC3E}">
        <p14:creationId xmlns:p14="http://schemas.microsoft.com/office/powerpoint/2010/main" val="364634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29ED281-B90A-4BF0-A63A-5783F1F3625A}" type="datetimeFigureOut">
              <a:rPr lang="en-GB" smtClean="0"/>
              <a:t>12/04/2024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7FF45-45BB-41B4-8A84-25C7BC1150F6}" type="slidenum">
              <a:rPr lang="en-GB" smtClean="0"/>
              <a:t>‹#›</a:t>
            </a:fld>
            <a:endParaRPr lang="en-GB"/>
          </a:p>
        </p:txBody>
      </p:sp>
    </p:spTree>
    <p:extLst>
      <p:ext uri="{BB962C8B-B14F-4D97-AF65-F5344CB8AC3E}">
        <p14:creationId xmlns:p14="http://schemas.microsoft.com/office/powerpoint/2010/main" val="3122842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29ED281-B90A-4BF0-A63A-5783F1F3625A}" type="datetimeFigureOut">
              <a:rPr lang="en-GB" smtClean="0"/>
              <a:t>12/04/2024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C7FF45-45BB-41B4-8A84-25C7BC1150F6}" type="slidenum">
              <a:rPr lang="en-GB" smtClean="0"/>
              <a:t>‹#›</a:t>
            </a:fld>
            <a:endParaRPr lang="en-GB"/>
          </a:p>
        </p:txBody>
      </p:sp>
    </p:spTree>
    <p:extLst>
      <p:ext uri="{BB962C8B-B14F-4D97-AF65-F5344CB8AC3E}">
        <p14:creationId xmlns:p14="http://schemas.microsoft.com/office/powerpoint/2010/main" val="3497292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29ED281-B90A-4BF0-A63A-5783F1F3625A}" type="datetimeFigureOut">
              <a:rPr lang="en-GB" smtClean="0"/>
              <a:t>12/04/2024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C7FF45-45BB-41B4-8A84-25C7BC1150F6}" type="slidenum">
              <a:rPr lang="en-GB" smtClean="0"/>
              <a:t>‹#›</a:t>
            </a:fld>
            <a:endParaRPr lang="en-GB"/>
          </a:p>
        </p:txBody>
      </p:sp>
    </p:spTree>
    <p:extLst>
      <p:ext uri="{BB962C8B-B14F-4D97-AF65-F5344CB8AC3E}">
        <p14:creationId xmlns:p14="http://schemas.microsoft.com/office/powerpoint/2010/main" val="2632761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ED281-B90A-4BF0-A63A-5783F1F3625A}" type="datetimeFigureOut">
              <a:rPr lang="en-GB" smtClean="0"/>
              <a:t>12/04/2024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C7FF45-45BB-41B4-8A84-25C7BC1150F6}" type="slidenum">
              <a:rPr lang="en-GB" smtClean="0"/>
              <a:t>‹#›</a:t>
            </a:fld>
            <a:endParaRPr lang="en-GB"/>
          </a:p>
        </p:txBody>
      </p:sp>
    </p:spTree>
    <p:extLst>
      <p:ext uri="{BB962C8B-B14F-4D97-AF65-F5344CB8AC3E}">
        <p14:creationId xmlns:p14="http://schemas.microsoft.com/office/powerpoint/2010/main" val="1107028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9ED281-B90A-4BF0-A63A-5783F1F3625A}" type="datetimeFigureOut">
              <a:rPr lang="en-GB" smtClean="0"/>
              <a:t>12/04/2024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7FF45-45BB-41B4-8A84-25C7BC1150F6}" type="slidenum">
              <a:rPr lang="en-GB" smtClean="0"/>
              <a:t>‹#›</a:t>
            </a:fld>
            <a:endParaRPr lang="en-GB"/>
          </a:p>
        </p:txBody>
      </p:sp>
    </p:spTree>
    <p:extLst>
      <p:ext uri="{BB962C8B-B14F-4D97-AF65-F5344CB8AC3E}">
        <p14:creationId xmlns:p14="http://schemas.microsoft.com/office/powerpoint/2010/main" val="4166279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9ED281-B90A-4BF0-A63A-5783F1F3625A}" type="datetimeFigureOut">
              <a:rPr lang="en-GB" smtClean="0"/>
              <a:t>12/04/2024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7FF45-45BB-41B4-8A84-25C7BC1150F6}" type="slidenum">
              <a:rPr lang="en-GB" smtClean="0"/>
              <a:t>‹#›</a:t>
            </a:fld>
            <a:endParaRPr lang="en-GB"/>
          </a:p>
        </p:txBody>
      </p:sp>
    </p:spTree>
    <p:extLst>
      <p:ext uri="{BB962C8B-B14F-4D97-AF65-F5344CB8AC3E}">
        <p14:creationId xmlns:p14="http://schemas.microsoft.com/office/powerpoint/2010/main" val="2239341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9ED281-B90A-4BF0-A63A-5783F1F3625A}" type="datetimeFigureOut">
              <a:rPr lang="en-GB" smtClean="0"/>
              <a:t>12/04/2024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7FF45-45BB-41B4-8A84-25C7BC1150F6}" type="slidenum">
              <a:rPr lang="en-GB" smtClean="0"/>
              <a:t>‹#›</a:t>
            </a:fld>
            <a:endParaRPr lang="en-GB"/>
          </a:p>
        </p:txBody>
      </p:sp>
    </p:spTree>
    <p:extLst>
      <p:ext uri="{BB962C8B-B14F-4D97-AF65-F5344CB8AC3E}">
        <p14:creationId xmlns:p14="http://schemas.microsoft.com/office/powerpoint/2010/main" val="1145421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071F9D6-0B96-9634-7B22-C4B436363E3D}"/>
              </a:ext>
            </a:extLst>
          </p:cNvPr>
          <p:cNvSpPr txBox="1"/>
          <p:nvPr/>
        </p:nvSpPr>
        <p:spPr>
          <a:xfrm>
            <a:off x="173097" y="232970"/>
            <a:ext cx="11845805" cy="6467363"/>
          </a:xfrm>
          <a:prstGeom prst="rect">
            <a:avLst/>
          </a:prstGeom>
          <a:solidFill>
            <a:schemeClr val="accent1">
              <a:lumMod val="20000"/>
              <a:lumOff val="80000"/>
            </a:schemeClr>
          </a:solidFill>
          <a:ln w="50800">
            <a:solidFill>
              <a:srgbClr val="0070C0"/>
            </a:solidFill>
          </a:ln>
        </p:spPr>
        <p:txBody>
          <a:bodyPr wrap="square" rtlCol="0">
            <a:spAutoFit/>
          </a:bodyPr>
          <a:lstStyle/>
          <a:p>
            <a:endParaRPr lang="en-GB"/>
          </a:p>
        </p:txBody>
      </p:sp>
      <p:sp>
        <p:nvSpPr>
          <p:cNvPr id="7" name="TextBox 6"/>
          <p:cNvSpPr txBox="1"/>
          <p:nvPr/>
        </p:nvSpPr>
        <p:spPr>
          <a:xfrm>
            <a:off x="3981419" y="454949"/>
            <a:ext cx="4229161" cy="1015663"/>
          </a:xfrm>
          <a:prstGeom prst="rect">
            <a:avLst/>
          </a:prstGeom>
          <a:noFill/>
        </p:spPr>
        <p:txBody>
          <a:bodyPr wrap="square" rtlCol="0">
            <a:spAutoFit/>
          </a:bodyPr>
          <a:lstStyle/>
          <a:p>
            <a:r>
              <a:rPr lang="en-GB">
                <a:latin typeface="Century Gothic" panose="020B0502020202020204" pitchFamily="34" charset="0"/>
              </a:rPr>
              <a:t> </a:t>
            </a:r>
            <a:r>
              <a:rPr lang="en-GB" sz="6000" b="1">
                <a:solidFill>
                  <a:srgbClr val="0070C0"/>
                </a:solidFill>
                <a:latin typeface="Century Gothic" panose="020B0502020202020204" pitchFamily="34" charset="0"/>
              </a:rPr>
              <a:t>Summer 1</a:t>
            </a:r>
            <a:endParaRPr lang="en-GB" b="1">
              <a:solidFill>
                <a:srgbClr val="0070C0"/>
              </a:solidFill>
              <a:latin typeface="Century Gothic" panose="020B0502020202020204" pitchFamily="34" charset="0"/>
            </a:endParaRPr>
          </a:p>
        </p:txBody>
      </p:sp>
      <p:sp>
        <p:nvSpPr>
          <p:cNvPr id="42" name="TextBox 41"/>
          <p:cNvSpPr txBox="1"/>
          <p:nvPr/>
        </p:nvSpPr>
        <p:spPr>
          <a:xfrm>
            <a:off x="5287093" y="3405420"/>
            <a:ext cx="1617812" cy="369332"/>
          </a:xfrm>
          <a:prstGeom prst="rect">
            <a:avLst/>
          </a:prstGeom>
          <a:noFill/>
        </p:spPr>
        <p:txBody>
          <a:bodyPr wrap="square" rtlCol="0">
            <a:spAutoFit/>
          </a:bodyPr>
          <a:lstStyle/>
          <a:p>
            <a:r>
              <a:rPr lang="en-GB" b="1" dirty="0">
                <a:latin typeface="Century Gothic" panose="020B0502020202020204" pitchFamily="34" charset="0"/>
              </a:rPr>
              <a:t>Shine Value:</a:t>
            </a:r>
            <a:endParaRPr lang="en-GB" dirty="0">
              <a:latin typeface="Century Gothic" panose="020B0502020202020204" pitchFamily="34" charset="0"/>
            </a:endParaRPr>
          </a:p>
        </p:txBody>
      </p:sp>
      <p:pic>
        <p:nvPicPr>
          <p:cNvPr id="2" name="Picture 1">
            <a:extLst>
              <a:ext uri="{FF2B5EF4-FFF2-40B4-BE49-F238E27FC236}">
                <a16:creationId xmlns:a16="http://schemas.microsoft.com/office/drawing/2014/main" id="{EAC57B3C-0899-043E-0652-2E8229651AF2}"/>
              </a:ext>
            </a:extLst>
          </p:cNvPr>
          <p:cNvPicPr>
            <a:picLocks noChangeAspect="1"/>
          </p:cNvPicPr>
          <p:nvPr/>
        </p:nvPicPr>
        <p:blipFill>
          <a:blip r:embed="rId2"/>
          <a:stretch>
            <a:fillRect/>
          </a:stretch>
        </p:blipFill>
        <p:spPr>
          <a:xfrm>
            <a:off x="4485452" y="3774752"/>
            <a:ext cx="3221094" cy="2441439"/>
          </a:xfrm>
          <a:prstGeom prst="rect">
            <a:avLst/>
          </a:prstGeom>
        </p:spPr>
      </p:pic>
      <p:sp>
        <p:nvSpPr>
          <p:cNvPr id="3" name="TextBox 2">
            <a:extLst>
              <a:ext uri="{FF2B5EF4-FFF2-40B4-BE49-F238E27FC236}">
                <a16:creationId xmlns:a16="http://schemas.microsoft.com/office/drawing/2014/main" id="{7BE5AF22-4C7C-77FA-DF6D-2D60974CA064}"/>
              </a:ext>
            </a:extLst>
          </p:cNvPr>
          <p:cNvSpPr txBox="1"/>
          <p:nvPr/>
        </p:nvSpPr>
        <p:spPr>
          <a:xfrm>
            <a:off x="377072" y="1616614"/>
            <a:ext cx="1164183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EYFS Topic: </a:t>
            </a:r>
            <a:r>
              <a:rPr lang="en-GB" sz="4800" b="1" dirty="0">
                <a:solidFill>
                  <a:srgbClr val="0070C0"/>
                </a:solidFill>
                <a:latin typeface="Century Gothic" panose="020B0502020202020204" pitchFamily="34" charset="0"/>
              </a:rPr>
              <a:t>Commotion in the Ocean!</a:t>
            </a:r>
            <a:endParaRPr kumimoji="0" lang="en-GB" sz="48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KS1 Topic</a:t>
            </a:r>
            <a:r>
              <a:rPr kumimoji="0" lang="en-GB" sz="4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r>
              <a:rPr kumimoji="0" lang="en-GB" sz="48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 </a:t>
            </a:r>
            <a:r>
              <a:rPr kumimoji="0" lang="en-GB" sz="48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Land Ahoy!</a:t>
            </a:r>
          </a:p>
        </p:txBody>
      </p:sp>
    </p:spTree>
    <p:extLst>
      <p:ext uri="{BB962C8B-B14F-4D97-AF65-F5344CB8AC3E}">
        <p14:creationId xmlns:p14="http://schemas.microsoft.com/office/powerpoint/2010/main" val="2150138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806461-C504-9CFD-398F-3D08C8620D11}"/>
              </a:ext>
            </a:extLst>
          </p:cNvPr>
          <p:cNvSpPr txBox="1"/>
          <p:nvPr/>
        </p:nvSpPr>
        <p:spPr>
          <a:xfrm>
            <a:off x="124998" y="4405835"/>
            <a:ext cx="2082315" cy="261610"/>
          </a:xfrm>
          <a:prstGeom prst="rect">
            <a:avLst/>
          </a:prstGeom>
          <a:noFill/>
        </p:spPr>
        <p:txBody>
          <a:bodyPr wrap="square" rtlCol="0">
            <a:spAutoFit/>
          </a:bodyPr>
          <a:lstStyle/>
          <a:p>
            <a:r>
              <a:rPr lang="en-GB" sz="1100" b="1">
                <a:latin typeface="Century Gothic" panose="020B0502020202020204" pitchFamily="34" charset="0"/>
              </a:rPr>
              <a:t>Skills Progression</a:t>
            </a:r>
            <a:endParaRPr lang="en-GB" sz="1100">
              <a:latin typeface="Century Gothic" panose="020B0502020202020204" pitchFamily="34" charset="0"/>
            </a:endParaRPr>
          </a:p>
        </p:txBody>
      </p:sp>
      <p:graphicFrame>
        <p:nvGraphicFramePr>
          <p:cNvPr id="5" name="Table 4">
            <a:extLst>
              <a:ext uri="{FF2B5EF4-FFF2-40B4-BE49-F238E27FC236}">
                <a16:creationId xmlns:a16="http://schemas.microsoft.com/office/drawing/2014/main" id="{7E580E58-D233-167B-6710-5982EA4F68FC}"/>
              </a:ext>
            </a:extLst>
          </p:cNvPr>
          <p:cNvGraphicFramePr>
            <a:graphicFrameLocks noGrp="1"/>
          </p:cNvGraphicFramePr>
          <p:nvPr>
            <p:extLst>
              <p:ext uri="{D42A27DB-BD31-4B8C-83A1-F6EECF244321}">
                <p14:modId xmlns:p14="http://schemas.microsoft.com/office/powerpoint/2010/main" val="2943714594"/>
              </p:ext>
            </p:extLst>
          </p:nvPr>
        </p:nvGraphicFramePr>
        <p:xfrm>
          <a:off x="124997" y="2029330"/>
          <a:ext cx="11941995" cy="2316480"/>
        </p:xfrm>
        <a:graphic>
          <a:graphicData uri="http://schemas.openxmlformats.org/drawingml/2006/table">
            <a:tbl>
              <a:tblPr firstRow="1" bandRow="1">
                <a:solidFill>
                  <a:srgbClr val="FF0000">
                    <a:alpha val="14118"/>
                  </a:srgbClr>
                </a:solidFill>
                <a:tableStyleId>{073A0DAA-6AF3-43AB-8588-CEC1D06C72B9}</a:tableStyleId>
              </a:tblPr>
              <a:tblGrid>
                <a:gridCol w="3414783">
                  <a:extLst>
                    <a:ext uri="{9D8B030D-6E8A-4147-A177-3AD203B41FA5}">
                      <a16:colId xmlns:a16="http://schemas.microsoft.com/office/drawing/2014/main" val="3970722688"/>
                    </a:ext>
                  </a:extLst>
                </a:gridCol>
                <a:gridCol w="4282046">
                  <a:extLst>
                    <a:ext uri="{9D8B030D-6E8A-4147-A177-3AD203B41FA5}">
                      <a16:colId xmlns:a16="http://schemas.microsoft.com/office/drawing/2014/main" val="3279412662"/>
                    </a:ext>
                  </a:extLst>
                </a:gridCol>
                <a:gridCol w="4245166">
                  <a:extLst>
                    <a:ext uri="{9D8B030D-6E8A-4147-A177-3AD203B41FA5}">
                      <a16:colId xmlns:a16="http://schemas.microsoft.com/office/drawing/2014/main" val="2798790954"/>
                    </a:ext>
                  </a:extLst>
                </a:gridCol>
              </a:tblGrid>
              <a:tr h="2049879">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EYFS:​</a:t>
                      </a:r>
                    </a:p>
                    <a:p>
                      <a:pPr marL="0" lvl="0" algn="l" defTabSz="914400" rtl="0" eaLnBrk="1" latinLnBrk="0" hangingPunct="1"/>
                      <a:r>
                        <a:rPr lang="en-GB" sz="800" b="1" i="1" kern="1200" dirty="0">
                          <a:solidFill>
                            <a:schemeClr val="tx1"/>
                          </a:solidFill>
                          <a:effectLst/>
                          <a:latin typeface="Century Gothic" panose="020B0502020202020204" pitchFamily="34" charset="0"/>
                          <a:ea typeface="+mn-ea"/>
                          <a:cs typeface="Times New Roman" panose="02020603050405020304" pitchFamily="18" charset="0"/>
                        </a:rPr>
                        <a:t>Express their feelings and consider the feelings of others.</a:t>
                      </a:r>
                    </a:p>
                    <a:p>
                      <a:pPr marL="0" lvl="0" algn="l" defTabSz="914400" rtl="0" eaLnBrk="1" latinLnBrk="0" hangingPunct="1"/>
                      <a:r>
                        <a:rPr lang="en-GB" sz="800" b="1" i="1" kern="1200" dirty="0">
                          <a:solidFill>
                            <a:schemeClr val="tx1"/>
                          </a:solidFill>
                          <a:effectLst/>
                          <a:latin typeface="Century Gothic" panose="020B0502020202020204" pitchFamily="34" charset="0"/>
                          <a:ea typeface="+mn-ea"/>
                          <a:cs typeface="Times New Roman" panose="02020603050405020304" pitchFamily="18" charset="0"/>
                        </a:rPr>
                        <a:t>Increasingly follow rules, understanding why they are important. Remember rules without needing an adult to remind them.</a:t>
                      </a:r>
                    </a:p>
                    <a:p>
                      <a:pPr marL="0" lvl="0" algn="l" defTabSz="914400" rtl="0" eaLnBrk="1" latinLnBrk="0" hangingPunct="1"/>
                      <a:endParaRPr lang="en-GB" sz="800" b="0" i="0" kern="1200" dirty="0">
                        <a:solidFill>
                          <a:schemeClr val="tx1"/>
                        </a:solidFill>
                        <a:effectLst/>
                        <a:latin typeface="Century Gothic" panose="020B0502020202020204" pitchFamily="34" charset="0"/>
                        <a:ea typeface="+mn-ea"/>
                        <a:cs typeface="Times New Roman" panose="02020603050405020304" pitchFamily="18" charset="0"/>
                      </a:endParaRPr>
                    </a:p>
                    <a:p>
                      <a:pPr marL="0" lvl="0" algn="l" defTabSz="914400" rtl="0" eaLnBrk="1" latinLnBrk="0" hangingPunct="1"/>
                      <a:r>
                        <a:rPr lang="en-GB" sz="800" b="0" i="0" kern="1200" dirty="0">
                          <a:solidFill>
                            <a:schemeClr val="tx1"/>
                          </a:solidFill>
                          <a:effectLst/>
                          <a:latin typeface="Century Gothic" panose="020B0502020202020204" pitchFamily="34" charset="0"/>
                          <a:ea typeface="+mn-ea"/>
                          <a:cs typeface="Times New Roman" panose="02020603050405020304" pitchFamily="18" charset="0"/>
                        </a:rPr>
                        <a:t>Know and follow the rules for the school trip </a:t>
                      </a:r>
                    </a:p>
                    <a:p>
                      <a:pPr marL="0" lvl="0" algn="l" defTabSz="914400" rtl="0" eaLnBrk="1" latinLnBrk="0" hangingPunct="1"/>
                      <a:endParaRPr lang="en-GB" sz="800" b="0" i="0" kern="1200" dirty="0">
                        <a:solidFill>
                          <a:schemeClr val="tx1"/>
                        </a:solidFill>
                        <a:effectLst/>
                        <a:latin typeface="Century Gothic" panose="020B0502020202020204" pitchFamily="34" charset="0"/>
                        <a:ea typeface="+mn-ea"/>
                        <a:cs typeface="Times New Roman" panose="02020603050405020304" pitchFamily="18" charset="0"/>
                      </a:endParaRPr>
                    </a:p>
                    <a:p>
                      <a:pPr marL="0" lvl="0" algn="l" defTabSz="914400" rtl="0" eaLnBrk="1" latinLnBrk="0" hangingPunct="1"/>
                      <a:r>
                        <a:rPr lang="en-GB" sz="800" b="0" i="0" kern="1200" dirty="0">
                          <a:solidFill>
                            <a:schemeClr val="tx1"/>
                          </a:solidFill>
                          <a:effectLst/>
                          <a:latin typeface="Century Gothic" panose="020B0502020202020204" pitchFamily="34" charset="0"/>
                          <a:ea typeface="+mn-ea"/>
                          <a:cs typeface="Times New Roman" panose="02020603050405020304" pitchFamily="18" charset="0"/>
                        </a:rPr>
                        <a:t>Read ‘The Selfish Crocodile’ and discuss the crocodile’s behaviour and how the other animals feel.</a:t>
                      </a:r>
                    </a:p>
                    <a:p>
                      <a:pPr marL="0" lvl="0" algn="l" defTabSz="914400" rtl="0" eaLnBrk="1" latinLnBrk="0" hangingPunct="1"/>
                      <a:endParaRPr lang="en-GB" sz="800" b="0" i="0" kern="1200" dirty="0">
                        <a:solidFill>
                          <a:schemeClr val="tx1"/>
                        </a:solidFill>
                        <a:effectLst/>
                        <a:latin typeface="Century Gothic" panose="020B0502020202020204" pitchFamily="34" charset="0"/>
                        <a:ea typeface="+mn-ea"/>
                        <a:cs typeface="Times New Roman" panose="02020603050405020304" pitchFamily="18" charset="0"/>
                      </a:endParaRPr>
                    </a:p>
                    <a:p>
                      <a:pPr marL="0" lvl="0" algn="l" defTabSz="914400" rtl="0" eaLnBrk="1" latinLnBrk="0" hangingPunct="1"/>
                      <a:r>
                        <a:rPr lang="en-GB" sz="800" b="0" i="0" kern="1200" dirty="0">
                          <a:solidFill>
                            <a:schemeClr val="tx1"/>
                          </a:solidFill>
                          <a:effectLst/>
                          <a:latin typeface="Century Gothic" panose="020B0502020202020204" pitchFamily="34" charset="0"/>
                          <a:ea typeface="+mn-ea"/>
                          <a:cs typeface="Times New Roman" panose="02020603050405020304" pitchFamily="18" charset="0"/>
                        </a:rPr>
                        <a:t>Animal Rescue scenario - River clean up. The jungle river has become very messy with rubbish. How can we clean it up? </a:t>
                      </a:r>
                    </a:p>
                    <a:p>
                      <a:pPr marL="0" lvl="0" algn="l" defTabSz="914400" rtl="0" eaLnBrk="1" latinLnBrk="0" hangingPunct="1"/>
                      <a:r>
                        <a:rPr lang="en-GB" sz="800" b="0" i="0" kern="1200" dirty="0">
                          <a:solidFill>
                            <a:schemeClr val="tx1"/>
                          </a:solidFill>
                          <a:effectLst/>
                          <a:latin typeface="Century Gothic" panose="020B0502020202020204" pitchFamily="34" charset="0"/>
                          <a:ea typeface="+mn-ea"/>
                          <a:cs typeface="Times New Roman" panose="02020603050405020304" pitchFamily="18" charset="0"/>
                        </a:rPr>
                        <a:t>Links to Literacy:</a:t>
                      </a:r>
                    </a:p>
                    <a:p>
                      <a:pPr marL="0" lvl="0" algn="l" defTabSz="914400" rtl="0" eaLnBrk="1" latinLnBrk="0" hangingPunct="1"/>
                      <a:endParaRPr lang="en-GB" sz="800" b="0" i="0" kern="1200" dirty="0">
                        <a:solidFill>
                          <a:schemeClr val="tx1"/>
                        </a:solidFill>
                        <a:effectLst/>
                        <a:latin typeface="Century Gothic" panose="020B0502020202020204" pitchFamily="34" charset="0"/>
                        <a:ea typeface="+mn-ea"/>
                        <a:cs typeface="Times New Roman" panose="02020603050405020304" pitchFamily="18" charset="0"/>
                      </a:endParaRPr>
                    </a:p>
                    <a:p>
                      <a:pPr marL="0" lvl="0" algn="l" defTabSz="914400" rtl="0" eaLnBrk="1" latinLnBrk="0" hangingPunct="1"/>
                      <a:r>
                        <a:rPr lang="en-GB" sz="800" b="0" i="0" kern="1200" dirty="0">
                          <a:solidFill>
                            <a:schemeClr val="tx1"/>
                          </a:solidFill>
                          <a:effectLst/>
                          <a:latin typeface="Century Gothic" panose="020B0502020202020204" pitchFamily="34" charset="0"/>
                          <a:ea typeface="+mn-ea"/>
                          <a:cs typeface="Times New Roman" panose="02020603050405020304" pitchFamily="18" charset="0"/>
                        </a:rPr>
                        <a:t>Discuss sharing and giving- how does it make you feel? How does it make the other person feel?</a:t>
                      </a:r>
                    </a:p>
                    <a:p>
                      <a:pPr marL="0" lvl="0" algn="l" defTabSz="914400" rtl="0" eaLnBrk="1" latinLnBrk="0" hangingPunct="1"/>
                      <a:endParaRPr lang="en-GB" sz="800" b="0" i="0" kern="1200" dirty="0">
                        <a:solidFill>
                          <a:schemeClr val="tx1"/>
                        </a:solidFill>
                        <a:effectLst/>
                        <a:latin typeface="Century Gothic" panose="020B0502020202020204" pitchFamily="34" charset="0"/>
                        <a:ea typeface="+mn-ea"/>
                        <a:cs typeface="Times New Roman" panose="02020603050405020304" pitchFamily="18" charset="0"/>
                      </a:endParaRPr>
                    </a:p>
                    <a:p>
                      <a:pPr marL="0" lvl="0" algn="l" defTabSz="914400" rtl="0" eaLnBrk="1" latinLnBrk="0" hangingPunct="1"/>
                      <a:r>
                        <a:rPr lang="en-GB" sz="800" b="0" i="0" kern="1200" dirty="0">
                          <a:solidFill>
                            <a:schemeClr val="tx1"/>
                          </a:solidFill>
                          <a:effectLst/>
                          <a:latin typeface="Century Gothic" panose="020B0502020202020204" pitchFamily="34" charset="0"/>
                          <a:ea typeface="+mn-ea"/>
                          <a:cs typeface="Times New Roman" panose="02020603050405020304" pitchFamily="18" charset="0"/>
                        </a:rPr>
                        <a:t>Discuss ways which could help the sea creatures stop arguing. </a:t>
                      </a:r>
                    </a:p>
                    <a:p>
                      <a:pPr marL="0" lvl="0" algn="l" defTabSz="914400" rtl="0" eaLnBrk="1" latinLnBrk="0" hangingPunct="1"/>
                      <a:endParaRPr lang="en-GB" sz="800" b="0" i="0" kern="1200" dirty="0">
                        <a:solidFill>
                          <a:schemeClr val="tx1"/>
                        </a:solidFill>
                        <a:effectLst/>
                        <a:latin typeface="Century Gothic" panose="020B0502020202020204" pitchFamily="34" charset="0"/>
                        <a:ea typeface="+mn-ea"/>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rtl="0" fontAlgn="base"/>
                      <a:r>
                        <a:rPr lang="en-GB" sz="800" b="1" i="0" kern="1200" dirty="0">
                          <a:solidFill>
                            <a:schemeClr val="tx1"/>
                          </a:solidFill>
                          <a:effectLst/>
                          <a:latin typeface="Century Gothic" panose="020B0502020202020204" pitchFamily="34" charset="0"/>
                          <a:cs typeface="Times New Roman" panose="02020603050405020304" pitchFamily="18" charset="0"/>
                        </a:rPr>
                        <a:t>YEAR 1:​</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800" b="1" i="1" kern="1200" dirty="0">
                          <a:solidFill>
                            <a:schemeClr val="tx1"/>
                          </a:solidFill>
                          <a:effectLst/>
                          <a:latin typeface="Century Gothic" panose="020B0502020202020204" pitchFamily="34" charset="0"/>
                          <a:cs typeface="Times New Roman" panose="02020603050405020304" pitchFamily="18" charset="0"/>
                        </a:rPr>
                        <a:t>NC: </a:t>
                      </a:r>
                      <a:r>
                        <a:rPr lang="en-GB" sz="800" b="1" i="1" kern="1200" dirty="0">
                          <a:solidFill>
                            <a:srgbClr val="000000"/>
                          </a:solidFill>
                          <a:effectLst/>
                          <a:latin typeface="Century Gothic" panose="020B0502020202020204" pitchFamily="34" charset="0"/>
                          <a:ea typeface="+mn-ea"/>
                          <a:cs typeface="+mn-cs"/>
                        </a:rPr>
                        <a:t>People who care for me: families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800" b="1" i="1" kern="1200" dirty="0">
                        <a:solidFill>
                          <a:schemeClr val="tx1"/>
                        </a:solidFill>
                        <a:effectLst/>
                        <a:latin typeface="Century Gothic" panose="020B0502020202020204" pitchFamily="34" charset="0"/>
                        <a:cs typeface="Times New Roman" panose="02020603050405020304" pitchFamily="18" charset="0"/>
                      </a:endParaRPr>
                    </a:p>
                    <a:p>
                      <a:pPr lvl="0"/>
                      <a:r>
                        <a:rPr lang="en-GB" sz="800" b="0" i="0" kern="1200" dirty="0">
                          <a:solidFill>
                            <a:schemeClr val="tx1"/>
                          </a:solidFill>
                          <a:effectLst/>
                          <a:latin typeface="Century Gothic" panose="020B0502020202020204" pitchFamily="34" charset="0"/>
                          <a:cs typeface="Times New Roman" panose="02020603050405020304" pitchFamily="18" charset="0"/>
                        </a:rPr>
                        <a:t>​</a:t>
                      </a:r>
                      <a:r>
                        <a:rPr lang="en-GB" sz="800" b="0" i="0" kern="1200" dirty="0">
                          <a:solidFill>
                            <a:schemeClr val="tx1"/>
                          </a:solidFill>
                          <a:effectLst/>
                          <a:latin typeface="Century Gothic" panose="020B0502020202020204" pitchFamily="34" charset="0"/>
                          <a:ea typeface="+mn-ea"/>
                          <a:cs typeface="Times New Roman" panose="02020603050405020304" pitchFamily="18" charset="0"/>
                        </a:rPr>
                        <a:t>Know that families are important for children growing up because they can give love, security and stability</a:t>
                      </a:r>
                    </a:p>
                    <a:p>
                      <a:pPr lvl="0"/>
                      <a:endParaRPr lang="en-GB" sz="800" b="0" i="0" kern="1200" dirty="0">
                        <a:solidFill>
                          <a:schemeClr val="tx1"/>
                        </a:solidFill>
                        <a:effectLst/>
                        <a:latin typeface="Century Gothic" panose="020B0502020202020204" pitchFamily="34" charset="0"/>
                        <a:ea typeface="+mn-ea"/>
                        <a:cs typeface="Times New Roman" panose="02020603050405020304" pitchFamily="18" charset="0"/>
                      </a:endParaRPr>
                    </a:p>
                    <a:p>
                      <a:pPr lvl="0"/>
                      <a:r>
                        <a:rPr lang="en-GB" sz="800" b="0" i="0" kern="1200" dirty="0">
                          <a:solidFill>
                            <a:schemeClr val="tx1"/>
                          </a:solidFill>
                          <a:effectLst/>
                          <a:latin typeface="Century Gothic" panose="020B0502020202020204" pitchFamily="34" charset="0"/>
                          <a:ea typeface="+mn-ea"/>
                          <a:cs typeface="Times New Roman" panose="02020603050405020304" pitchFamily="18" charset="0"/>
                        </a:rPr>
                        <a:t>Know that others’ families, either in school or in the wider world, sometimes look different from their family, but that they should respect those differences and know that other children’s families are also characterised by love and care.</a:t>
                      </a:r>
                    </a:p>
                    <a:p>
                      <a:pPr lvl="0"/>
                      <a:endParaRPr lang="en-GB" sz="800" b="0" i="0" kern="1200" dirty="0">
                        <a:solidFill>
                          <a:schemeClr val="tx1"/>
                        </a:solidFill>
                        <a:effectLst/>
                        <a:latin typeface="Century Gothic" panose="020B0502020202020204" pitchFamily="34" charset="0"/>
                        <a:ea typeface="+mn-ea"/>
                        <a:cs typeface="Times New Roman" panose="02020603050405020304" pitchFamily="18" charset="0"/>
                      </a:endParaRPr>
                    </a:p>
                    <a:p>
                      <a:pPr lvl="0"/>
                      <a:r>
                        <a:rPr lang="en-GB" sz="800" b="0" i="0" kern="1200" dirty="0">
                          <a:solidFill>
                            <a:schemeClr val="tx1"/>
                          </a:solidFill>
                          <a:effectLst/>
                          <a:latin typeface="Century Gothic" panose="020B0502020202020204" pitchFamily="34" charset="0"/>
                          <a:ea typeface="+mn-ea"/>
                          <a:cs typeface="Times New Roman" panose="02020603050405020304" pitchFamily="18" charset="0"/>
                        </a:rPr>
                        <a:t>Know how to recognise if family relationships are making them feel unhappy or unsafe, and how to seek help or advice from others if needed.</a:t>
                      </a:r>
                    </a:p>
                    <a:p>
                      <a:pPr algn="l" rtl="0" fontAlgn="base"/>
                      <a:endParaRPr lang="en-GB" sz="800" b="0" i="0" kern="1200" dirty="0">
                        <a:solidFill>
                          <a:schemeClr val="tx1"/>
                        </a:solidFill>
                        <a:effectLst/>
                        <a:latin typeface="Century Gothic" panose="020B0502020202020204" pitchFamily="34" charset="0"/>
                        <a:cs typeface="Times New Roman" panose="02020603050405020304" pitchFamily="18" charset="0"/>
                      </a:endParaRPr>
                    </a:p>
                    <a:p>
                      <a:pPr algn="l" rtl="0" fontAlgn="auto"/>
                      <a:r>
                        <a:rPr lang="en-GB" sz="800" b="0" i="0" kern="1200" dirty="0">
                          <a:solidFill>
                            <a:schemeClr val="tx1"/>
                          </a:solidFill>
                          <a:effectLst/>
                          <a:latin typeface="Century Gothic" panose="020B0502020202020204" pitchFamily="34" charset="0"/>
                          <a:cs typeface="Times New Roman" panose="02020603050405020304" pitchFamily="18" charset="0"/>
                        </a:rPr>
                        <a:t>​</a:t>
                      </a:r>
                    </a:p>
                    <a:p>
                      <a:pPr algn="l" rtl="0" fontAlgn="base"/>
                      <a:r>
                        <a:rPr lang="en-GB" sz="800" b="0" i="0" kern="1200" dirty="0">
                          <a:solidFill>
                            <a:schemeClr val="tx1"/>
                          </a:solidFill>
                          <a:effectLst/>
                          <a:latin typeface="Century Gothic" panose="020B0502020202020204" pitchFamily="34"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rtl="0" fontAlgn="base"/>
                      <a:r>
                        <a:rPr lang="en-GB" sz="800" b="1" i="0" dirty="0">
                          <a:solidFill>
                            <a:srgbClr val="000000"/>
                          </a:solidFill>
                          <a:effectLst/>
                          <a:latin typeface="Century Gothic" panose="020B0502020202020204" pitchFamily="34" charset="0"/>
                        </a:rPr>
                        <a:t>YEAR 2:</a:t>
                      </a:r>
                      <a:r>
                        <a:rPr lang="en-GB" sz="800" b="1" i="0" dirty="0">
                          <a:solidFill>
                            <a:srgbClr val="FFFFFF"/>
                          </a:solidFill>
                          <a:effectLst/>
                          <a:latin typeface="Century Gothic" panose="020B0502020202020204" pitchFamily="34"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800" b="1" i="1" kern="1200" dirty="0">
                          <a:solidFill>
                            <a:srgbClr val="000000"/>
                          </a:solidFill>
                          <a:effectLst/>
                          <a:latin typeface="Century Gothic" panose="020B0502020202020204" pitchFamily="34" charset="0"/>
                          <a:ea typeface="+mn-ea"/>
                          <a:cs typeface="+mn-cs"/>
                        </a:rPr>
                        <a:t>NC: People who care for me: families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800" b="1" i="1" kern="1200" dirty="0">
                        <a:solidFill>
                          <a:srgbClr val="000000"/>
                        </a:solidFill>
                        <a:effectLst/>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800" b="0" i="0" kern="1200" dirty="0">
                          <a:solidFill>
                            <a:schemeClr val="tx1"/>
                          </a:solidFill>
                          <a:effectLst/>
                          <a:latin typeface="Century Gothic" panose="020B0502020202020204" pitchFamily="34" charset="0"/>
                          <a:ea typeface="+mn-ea"/>
                          <a:cs typeface="Times New Roman" panose="02020603050405020304" pitchFamily="18" charset="0"/>
                        </a:rPr>
                        <a:t>Know the characteristics of healthy family life.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800" b="0" i="0" kern="1200" dirty="0">
                        <a:solidFill>
                          <a:schemeClr val="tx1"/>
                        </a:solidFill>
                        <a:effectLst/>
                        <a:latin typeface="Century Gothic" panose="020B0502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800" b="0" i="0" kern="1200" dirty="0">
                          <a:solidFill>
                            <a:schemeClr val="tx1"/>
                          </a:solidFill>
                          <a:effectLst/>
                          <a:latin typeface="Century Gothic" panose="020B0502020202020204" pitchFamily="34" charset="0"/>
                          <a:ea typeface="+mn-ea"/>
                          <a:cs typeface="Times New Roman" panose="02020603050405020304" pitchFamily="18" charset="0"/>
                        </a:rPr>
                        <a:t>Understand the importance of commitment, protection and care for each other, including in times of difficulty.</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800" b="0" i="0" kern="1200" dirty="0">
                        <a:solidFill>
                          <a:schemeClr val="tx1"/>
                        </a:solidFill>
                        <a:effectLst/>
                        <a:latin typeface="Century Gothic" panose="020B0502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800" b="0" i="0" kern="1200" dirty="0">
                          <a:solidFill>
                            <a:schemeClr val="tx1"/>
                          </a:solidFill>
                          <a:effectLst/>
                          <a:latin typeface="Century Gothic" panose="020B0502020202020204" pitchFamily="34" charset="0"/>
                          <a:ea typeface="+mn-ea"/>
                          <a:cs typeface="Times New Roman" panose="02020603050405020304" pitchFamily="18" charset="0"/>
                        </a:rPr>
                        <a:t>Understand the importance of spending time together and sharing each other’s lives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800" b="0" i="0" kern="1200" dirty="0">
                        <a:solidFill>
                          <a:schemeClr val="tx1"/>
                        </a:solidFill>
                        <a:effectLst/>
                        <a:latin typeface="Century Gothic" panose="020B0502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800" b="0" i="0" kern="1200" dirty="0">
                          <a:solidFill>
                            <a:schemeClr val="tx1"/>
                          </a:solidFill>
                          <a:effectLst/>
                          <a:latin typeface="Century Gothic" panose="020B0502020202020204" pitchFamily="34" charset="0"/>
                          <a:ea typeface="+mn-ea"/>
                          <a:cs typeface="Times New Roman" panose="02020603050405020304" pitchFamily="18" charset="0"/>
                        </a:rPr>
                        <a:t>Know how to recognise if family relationships are making them feel unhappy or unsafe, and how to seek help or advice from others if needed.</a:t>
                      </a:r>
                    </a:p>
                    <a:p>
                      <a:pPr algn="l" rtl="0" fontAlgn="base"/>
                      <a:endParaRPr lang="en-GB" b="1" i="0" dirty="0">
                        <a:solidFill>
                          <a:srgbClr val="FFFFFF"/>
                        </a:solidFill>
                        <a:effectLst/>
                      </a:endParaRPr>
                    </a:p>
                    <a:p>
                      <a:pPr algn="l" rtl="0" fontAlgn="base"/>
                      <a:r>
                        <a:rPr lang="en-GB" sz="800" b="1" i="0" dirty="0">
                          <a:solidFill>
                            <a:srgbClr val="FFFFFF"/>
                          </a:solidFill>
                          <a:effectLst/>
                          <a:latin typeface="Century Gothic" panose="020B0502020202020204" pitchFamily="34" charset="0"/>
                        </a:rPr>
                        <a:t>​</a:t>
                      </a:r>
                      <a:endParaRPr lang="en-GB" b="1" i="0" dirty="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124381799"/>
                  </a:ext>
                </a:extLst>
              </a:tr>
            </a:tbl>
          </a:graphicData>
        </a:graphic>
      </p:graphicFrame>
      <p:sp>
        <p:nvSpPr>
          <p:cNvPr id="6" name="TextBox 5">
            <a:extLst>
              <a:ext uri="{FF2B5EF4-FFF2-40B4-BE49-F238E27FC236}">
                <a16:creationId xmlns:a16="http://schemas.microsoft.com/office/drawing/2014/main" id="{187643CA-28F7-C908-0913-17E48E1D7638}"/>
              </a:ext>
            </a:extLst>
          </p:cNvPr>
          <p:cNvSpPr txBox="1"/>
          <p:nvPr/>
        </p:nvSpPr>
        <p:spPr>
          <a:xfrm>
            <a:off x="124996" y="439139"/>
            <a:ext cx="2082315" cy="261610"/>
          </a:xfrm>
          <a:prstGeom prst="rect">
            <a:avLst/>
          </a:prstGeom>
          <a:noFill/>
        </p:spPr>
        <p:txBody>
          <a:bodyPr wrap="square" rtlCol="0">
            <a:spAutoFit/>
          </a:bodyPr>
          <a:lstStyle/>
          <a:p>
            <a:r>
              <a:rPr lang="en-GB" sz="1100" b="1">
                <a:latin typeface="Century Gothic" panose="020B0502020202020204" pitchFamily="34" charset="0"/>
              </a:rPr>
              <a:t>Vocabulary Progression</a:t>
            </a:r>
            <a:endParaRPr lang="en-GB" sz="1100">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15D76A39-5479-2349-E5C3-5257446F5000}"/>
              </a:ext>
            </a:extLst>
          </p:cNvPr>
          <p:cNvGraphicFramePr>
            <a:graphicFrameLocks noGrp="1"/>
          </p:cNvGraphicFramePr>
          <p:nvPr>
            <p:extLst>
              <p:ext uri="{D42A27DB-BD31-4B8C-83A1-F6EECF244321}">
                <p14:modId xmlns:p14="http://schemas.microsoft.com/office/powerpoint/2010/main" val="3838620292"/>
              </p:ext>
            </p:extLst>
          </p:nvPr>
        </p:nvGraphicFramePr>
        <p:xfrm>
          <a:off x="124998" y="723113"/>
          <a:ext cx="11941994" cy="858552"/>
        </p:xfrm>
        <a:graphic>
          <a:graphicData uri="http://schemas.openxmlformats.org/drawingml/2006/table">
            <a:tbl>
              <a:tblPr firstRow="1" bandRow="1">
                <a:solidFill>
                  <a:srgbClr val="FF0000">
                    <a:alpha val="14118"/>
                  </a:srgbClr>
                </a:solidFill>
                <a:tableStyleId>{073A0DAA-6AF3-43AB-8588-CEC1D06C72B9}</a:tableStyleId>
              </a:tblPr>
              <a:tblGrid>
                <a:gridCol w="3414783">
                  <a:extLst>
                    <a:ext uri="{9D8B030D-6E8A-4147-A177-3AD203B41FA5}">
                      <a16:colId xmlns:a16="http://schemas.microsoft.com/office/drawing/2014/main" val="3970722688"/>
                    </a:ext>
                  </a:extLst>
                </a:gridCol>
                <a:gridCol w="4294403">
                  <a:extLst>
                    <a:ext uri="{9D8B030D-6E8A-4147-A177-3AD203B41FA5}">
                      <a16:colId xmlns:a16="http://schemas.microsoft.com/office/drawing/2014/main" val="3279412662"/>
                    </a:ext>
                  </a:extLst>
                </a:gridCol>
                <a:gridCol w="4232808">
                  <a:extLst>
                    <a:ext uri="{9D8B030D-6E8A-4147-A177-3AD203B41FA5}">
                      <a16:colId xmlns:a16="http://schemas.microsoft.com/office/drawing/2014/main" val="2798790954"/>
                    </a:ext>
                  </a:extLst>
                </a:gridCol>
              </a:tblGrid>
              <a:tr h="858552">
                <a:tc>
                  <a:txBody>
                    <a:bodyPr/>
                    <a:lstStyle/>
                    <a:p>
                      <a:pPr algn="l" rtl="0" fontAlgn="base"/>
                      <a:r>
                        <a:rPr lang="en-GB" sz="800" b="1" i="0" kern="1200" dirty="0">
                          <a:solidFill>
                            <a:srgbClr val="000000"/>
                          </a:solidFill>
                          <a:effectLst/>
                          <a:latin typeface="Century Gothic" panose="020B0502020202020204" pitchFamily="34" charset="0"/>
                          <a:ea typeface="+mn-ea"/>
                          <a:cs typeface="+mn-cs"/>
                        </a:rPr>
                        <a:t>EYFS:​</a:t>
                      </a:r>
                    </a:p>
                    <a:p>
                      <a:pPr algn="l" rtl="0" fontAlgn="base"/>
                      <a:r>
                        <a:rPr lang="en-GB" sz="800" b="1" i="1" kern="1200" dirty="0">
                          <a:solidFill>
                            <a:srgbClr val="000000"/>
                          </a:solidFill>
                          <a:effectLst/>
                          <a:latin typeface="Century Gothic" panose="020B0502020202020204" pitchFamily="34" charset="0"/>
                          <a:ea typeface="+mn-ea"/>
                          <a:cs typeface="+mn-cs"/>
                        </a:rPr>
                        <a:t>Communication and Language​</a:t>
                      </a:r>
                    </a:p>
                    <a:p>
                      <a:pPr algn="l" rtl="0" fontAlgn="base"/>
                      <a:r>
                        <a:rPr lang="en-GB" sz="800" b="1" i="1" kern="1200" dirty="0">
                          <a:solidFill>
                            <a:srgbClr val="000000"/>
                          </a:solidFill>
                          <a:effectLst/>
                          <a:latin typeface="Century Gothic" panose="020B0502020202020204" pitchFamily="34" charset="0"/>
                          <a:ea typeface="+mn-ea"/>
                          <a:cs typeface="+mn-cs"/>
                        </a:rPr>
                        <a:t>​</a:t>
                      </a:r>
                    </a:p>
                    <a:p>
                      <a:pPr algn="l" rtl="0" fontAlgn="base"/>
                      <a:r>
                        <a:rPr lang="en-GB" sz="800" b="0" i="0" kern="1200" dirty="0">
                          <a:solidFill>
                            <a:schemeClr val="tx1"/>
                          </a:solidFill>
                          <a:effectLst/>
                          <a:latin typeface="Century Gothic" panose="020B0502020202020204" pitchFamily="34" charset="0"/>
                          <a:ea typeface="+mn-ea"/>
                          <a:cs typeface="Times New Roman" panose="02020603050405020304" pitchFamily="18" charset="0"/>
                        </a:rPr>
                        <a:t>Lonely,  argue, rules, feel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rtl="0" fontAlgn="base"/>
                      <a:r>
                        <a:rPr lang="en-GB" sz="800" b="1" i="0" kern="1200" dirty="0">
                          <a:solidFill>
                            <a:srgbClr val="000000"/>
                          </a:solidFill>
                          <a:effectLst/>
                          <a:latin typeface="Century Gothic" panose="020B0502020202020204" pitchFamily="34" charset="0"/>
                          <a:ea typeface="+mn-ea"/>
                          <a:cs typeface="+mn-cs"/>
                        </a:rPr>
                        <a:t>YEAR 1:​</a:t>
                      </a:r>
                    </a:p>
                    <a:p>
                      <a:pPr algn="l" rtl="0" fontAlgn="base"/>
                      <a:r>
                        <a:rPr lang="en-GB" sz="800" b="1" i="1" kern="1200" dirty="0">
                          <a:solidFill>
                            <a:srgbClr val="000000"/>
                          </a:solidFill>
                          <a:effectLst/>
                          <a:latin typeface="Century Gothic" panose="020B0502020202020204" pitchFamily="34" charset="0"/>
                          <a:ea typeface="+mn-ea"/>
                          <a:cs typeface="+mn-cs"/>
                        </a:rPr>
                        <a:t>NC: emotional vocabulary </a:t>
                      </a:r>
                    </a:p>
                    <a:p>
                      <a:pPr algn="l" rtl="0" fontAlgn="base"/>
                      <a:endParaRPr lang="en-GB" sz="800" b="1" i="0" kern="1200" dirty="0">
                        <a:solidFill>
                          <a:srgbClr val="000000"/>
                        </a:solidFill>
                        <a:effectLst/>
                        <a:latin typeface="Century Gothic" panose="020B0502020202020204" pitchFamily="34" charset="0"/>
                        <a:ea typeface="+mn-ea"/>
                        <a:cs typeface="+mn-cs"/>
                      </a:endParaRPr>
                    </a:p>
                    <a:p>
                      <a:pPr algn="l" rtl="0" fontAlgn="base"/>
                      <a:r>
                        <a:rPr lang="en-GB" sz="800" b="0" i="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family, love, respect, care</a:t>
                      </a:r>
                      <a:r>
                        <a:rPr lang="en-GB" sz="800" b="0" i="0" dirty="0">
                          <a:solidFill>
                            <a:schemeClr val="tx1"/>
                          </a:solidFill>
                          <a:effectLst/>
                        </a:rPr>
                        <a:t> </a:t>
                      </a:r>
                      <a:endParaRPr lang="en-GB" sz="800" b="0" i="0" kern="1200" dirty="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rtl="0" fontAlgn="base"/>
                      <a:r>
                        <a:rPr lang="en-GB" sz="800" b="1" i="0" kern="1200" dirty="0">
                          <a:solidFill>
                            <a:srgbClr val="000000"/>
                          </a:solidFill>
                          <a:effectLst/>
                          <a:latin typeface="Century Gothic" panose="020B0502020202020204" pitchFamily="34" charset="0"/>
                          <a:ea typeface="+mn-ea"/>
                          <a:cs typeface="+mn-cs"/>
                        </a:rPr>
                        <a:t>YEAR 2:​</a:t>
                      </a:r>
                    </a:p>
                    <a:p>
                      <a:pPr algn="l" rtl="0" fontAlgn="base"/>
                      <a:r>
                        <a:rPr lang="en-GB" sz="800" b="1" i="0" kern="1200" dirty="0">
                          <a:solidFill>
                            <a:srgbClr val="000000"/>
                          </a:solidFill>
                          <a:effectLst/>
                          <a:latin typeface="Century Gothic" panose="020B0502020202020204" pitchFamily="34" charset="0"/>
                          <a:ea typeface="+mn-ea"/>
                          <a:cs typeface="+mn-cs"/>
                        </a:rPr>
                        <a:t>​</a:t>
                      </a:r>
                      <a:r>
                        <a:rPr lang="en-GB" sz="800" b="1" i="1" kern="1200" dirty="0">
                          <a:solidFill>
                            <a:srgbClr val="000000"/>
                          </a:solidFill>
                          <a:effectLst/>
                          <a:latin typeface="Century Gothic" panose="020B0502020202020204" pitchFamily="34" charset="0"/>
                          <a:ea typeface="+mn-ea"/>
                          <a:cs typeface="+mn-cs"/>
                        </a:rPr>
                        <a:t>NC: emotional vocabulary </a:t>
                      </a:r>
                    </a:p>
                    <a:p>
                      <a:pPr algn="l" rtl="0" fontAlgn="base"/>
                      <a:endParaRPr lang="en-GB" sz="800" b="1" i="0" kern="1200" dirty="0">
                        <a:solidFill>
                          <a:srgbClr val="000000"/>
                        </a:solidFill>
                        <a:effectLst/>
                        <a:latin typeface="Century Gothic" panose="020B0502020202020204" pitchFamily="34" charset="0"/>
                        <a:ea typeface="+mn-ea"/>
                        <a:cs typeface="+mn-cs"/>
                      </a:endParaRPr>
                    </a:p>
                    <a:p>
                      <a:pPr algn="l" rtl="0" fontAlgn="base"/>
                      <a:r>
                        <a:rPr lang="en-GB" sz="800" b="0" i="0" kern="1200" dirty="0">
                          <a:solidFill>
                            <a:schemeClr val="tx1"/>
                          </a:solidFill>
                          <a:effectLst/>
                          <a:latin typeface="Century Gothic" panose="020B0502020202020204" pitchFamily="34" charset="0"/>
                          <a:ea typeface="+mn-ea"/>
                          <a:cs typeface="Times New Roman" panose="02020603050405020304" pitchFamily="18" charset="0"/>
                        </a:rPr>
                        <a:t>family, different, relationship, commitment</a:t>
                      </a:r>
                      <a:r>
                        <a:rPr lang="en-GB" sz="800" b="0" i="0" kern="1200" dirty="0">
                          <a:solidFill>
                            <a:schemeClr val="tx1"/>
                          </a:solidFill>
                          <a:effectLst/>
                          <a:latin typeface="Century Gothic" panose="020B0502020202020204" pitchFamily="34" charset="0"/>
                          <a:cs typeface="Times New Roman" panose="02020603050405020304" pitchFamily="18" charset="0"/>
                        </a:rPr>
                        <a:t> </a:t>
                      </a:r>
                      <a:endParaRPr lang="en-GB" sz="800" b="0" i="0" kern="1200" dirty="0">
                        <a:solidFill>
                          <a:schemeClr val="tx1"/>
                        </a:solidFill>
                        <a:effectLst/>
                        <a:latin typeface="Century Gothic" panose="020B0502020202020204" pitchFamily="34"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124381799"/>
                  </a:ext>
                </a:extLst>
              </a:tr>
            </a:tbl>
          </a:graphicData>
        </a:graphic>
      </p:graphicFrame>
      <p:sp>
        <p:nvSpPr>
          <p:cNvPr id="8" name="TextBox 7">
            <a:extLst>
              <a:ext uri="{FF2B5EF4-FFF2-40B4-BE49-F238E27FC236}">
                <a16:creationId xmlns:a16="http://schemas.microsoft.com/office/drawing/2014/main" id="{3248DFF0-FF6D-F5B3-C0CF-2E7522102FC6}"/>
              </a:ext>
            </a:extLst>
          </p:cNvPr>
          <p:cNvSpPr txBox="1"/>
          <p:nvPr/>
        </p:nvSpPr>
        <p:spPr>
          <a:xfrm>
            <a:off x="124996" y="1734834"/>
            <a:ext cx="2082315" cy="261610"/>
          </a:xfrm>
          <a:prstGeom prst="rect">
            <a:avLst/>
          </a:prstGeom>
          <a:noFill/>
        </p:spPr>
        <p:txBody>
          <a:bodyPr wrap="square" rtlCol="0">
            <a:spAutoFit/>
          </a:bodyPr>
          <a:lstStyle/>
          <a:p>
            <a:r>
              <a:rPr lang="en-GB" sz="1100" b="1" dirty="0">
                <a:latin typeface="Century Gothic" panose="020B0502020202020204" pitchFamily="34" charset="0"/>
              </a:rPr>
              <a:t>Knowledge Progression</a:t>
            </a:r>
            <a:endParaRPr lang="en-GB" sz="1100" dirty="0">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3965F349-6191-0665-B5FB-99D2D93968DC}"/>
              </a:ext>
            </a:extLst>
          </p:cNvPr>
          <p:cNvGraphicFramePr>
            <a:graphicFrameLocks noGrp="1"/>
          </p:cNvGraphicFramePr>
          <p:nvPr>
            <p:extLst>
              <p:ext uri="{D42A27DB-BD31-4B8C-83A1-F6EECF244321}">
                <p14:modId xmlns:p14="http://schemas.microsoft.com/office/powerpoint/2010/main" val="1151242056"/>
              </p:ext>
            </p:extLst>
          </p:nvPr>
        </p:nvGraphicFramePr>
        <p:xfrm>
          <a:off x="124998" y="4678607"/>
          <a:ext cx="11941995" cy="2049879"/>
        </p:xfrm>
        <a:graphic>
          <a:graphicData uri="http://schemas.openxmlformats.org/drawingml/2006/table">
            <a:tbl>
              <a:tblPr firstRow="1" bandRow="1">
                <a:solidFill>
                  <a:srgbClr val="FF0000">
                    <a:alpha val="14118"/>
                  </a:srgbClr>
                </a:solidFill>
                <a:tableStyleId>{073A0DAA-6AF3-43AB-8588-CEC1D06C72B9}</a:tableStyleId>
              </a:tblPr>
              <a:tblGrid>
                <a:gridCol w="3414783">
                  <a:extLst>
                    <a:ext uri="{9D8B030D-6E8A-4147-A177-3AD203B41FA5}">
                      <a16:colId xmlns:a16="http://schemas.microsoft.com/office/drawing/2014/main" val="3970722688"/>
                    </a:ext>
                  </a:extLst>
                </a:gridCol>
                <a:gridCol w="4282046">
                  <a:extLst>
                    <a:ext uri="{9D8B030D-6E8A-4147-A177-3AD203B41FA5}">
                      <a16:colId xmlns:a16="http://schemas.microsoft.com/office/drawing/2014/main" val="3279412662"/>
                    </a:ext>
                  </a:extLst>
                </a:gridCol>
                <a:gridCol w="4245166">
                  <a:extLst>
                    <a:ext uri="{9D8B030D-6E8A-4147-A177-3AD203B41FA5}">
                      <a16:colId xmlns:a16="http://schemas.microsoft.com/office/drawing/2014/main" val="2798790954"/>
                    </a:ext>
                  </a:extLst>
                </a:gridCol>
              </a:tblGrid>
              <a:tr h="2049879">
                <a:tc>
                  <a:txBody>
                    <a:bodyPr/>
                    <a:lstStyle/>
                    <a:p>
                      <a:pPr algn="l" rtl="0" fontAlgn="base"/>
                      <a:r>
                        <a:rPr lang="en-GB" sz="800" b="1" i="0" dirty="0">
                          <a:solidFill>
                            <a:srgbClr val="000000"/>
                          </a:solidFill>
                          <a:effectLst/>
                          <a:latin typeface="Century Gothic" panose="020B0502020202020204" pitchFamily="34" charset="0"/>
                        </a:rPr>
                        <a:t>EYFS: </a:t>
                      </a:r>
                      <a:r>
                        <a:rPr lang="en-GB" sz="800" b="1" i="0" dirty="0">
                          <a:solidFill>
                            <a:srgbClr val="FFFFFF"/>
                          </a:solidFill>
                          <a:effectLst/>
                          <a:latin typeface="Century Gothic" panose="020B0502020202020204" pitchFamily="34" charset="0"/>
                        </a:rPr>
                        <a:t>​</a:t>
                      </a:r>
                    </a:p>
                    <a:p>
                      <a:pPr algn="l" rtl="0" fontAlgn="base"/>
                      <a:r>
                        <a:rPr lang="en-GB" sz="800" b="1" i="1" kern="1200" dirty="0">
                          <a:solidFill>
                            <a:srgbClr val="000000"/>
                          </a:solidFill>
                          <a:effectLst/>
                          <a:latin typeface="Century Gothic" panose="020B0502020202020204" pitchFamily="34" charset="0"/>
                          <a:ea typeface="+mn-ea"/>
                          <a:cs typeface="+mn-cs"/>
                        </a:rPr>
                        <a:t>Think about the perspectives of others.​</a:t>
                      </a:r>
                    </a:p>
                    <a:p>
                      <a:pPr marL="0" algn="l" defTabSz="914400" rtl="0" eaLnBrk="1" fontAlgn="base" latinLnBrk="0" hangingPunct="1"/>
                      <a:r>
                        <a:rPr lang="en-GB" sz="800" b="1" i="1" kern="1200" dirty="0">
                          <a:solidFill>
                            <a:srgbClr val="000000"/>
                          </a:solidFill>
                          <a:effectLst/>
                          <a:latin typeface="Century Gothic" panose="020B0502020202020204" pitchFamily="34" charset="0"/>
                          <a:ea typeface="+mn-ea"/>
                          <a:cs typeface="+mn-cs"/>
                        </a:rPr>
                        <a:t>Identify and moderate their own feelings socially and emotionally.</a:t>
                      </a:r>
                      <a:r>
                        <a:rPr lang="en-US" sz="800" b="1" i="1" kern="1200" dirty="0">
                          <a:solidFill>
                            <a:srgbClr val="000000"/>
                          </a:solidFill>
                          <a:effectLst/>
                          <a:latin typeface="Century Gothic" panose="020B0502020202020204" pitchFamily="34" charset="0"/>
                          <a:ea typeface="+mn-ea"/>
                          <a:cs typeface="+mn-cs"/>
                        </a:rPr>
                        <a:t>​</a:t>
                      </a:r>
                    </a:p>
                    <a:p>
                      <a:pPr marL="0" algn="l" defTabSz="914400" rtl="0" eaLnBrk="1" fontAlgn="base" latinLnBrk="0" hangingPunct="1"/>
                      <a:r>
                        <a:rPr lang="en-GB" sz="800" b="1" i="1" kern="1200" dirty="0">
                          <a:solidFill>
                            <a:srgbClr val="000000"/>
                          </a:solidFill>
                          <a:effectLst/>
                          <a:latin typeface="Century Gothic" panose="020B0502020202020204" pitchFamily="34" charset="0"/>
                          <a:ea typeface="+mn-ea"/>
                          <a:cs typeface="+mn-cs"/>
                        </a:rPr>
                        <a:t>Show resilience and perseverance in the face of challenge.</a:t>
                      </a:r>
                      <a:r>
                        <a:rPr lang="en-US" sz="800" b="1" i="1" kern="1200" dirty="0">
                          <a:solidFill>
                            <a:srgbClr val="000000"/>
                          </a:solidFill>
                          <a:effectLst/>
                          <a:latin typeface="Century Gothic" panose="020B0502020202020204" pitchFamily="34" charset="0"/>
                          <a:ea typeface="+mn-ea"/>
                          <a:cs typeface="+mn-cs"/>
                        </a:rPr>
                        <a:t>​</a:t>
                      </a:r>
                    </a:p>
                    <a:p>
                      <a:pPr marL="0" algn="l" defTabSz="914400" rtl="0" eaLnBrk="1" fontAlgn="base" latinLnBrk="0" hangingPunct="1"/>
                      <a:r>
                        <a:rPr lang="en-GB" sz="800" b="1" i="1" kern="1200" dirty="0">
                          <a:solidFill>
                            <a:srgbClr val="000000"/>
                          </a:solidFill>
                          <a:effectLst/>
                          <a:latin typeface="Century Gothic" panose="020B0502020202020204" pitchFamily="34" charset="0"/>
                          <a:ea typeface="+mn-ea"/>
                          <a:cs typeface="+mn-cs"/>
                        </a:rPr>
                        <a:t>Build constructive and respectful relationships.</a:t>
                      </a:r>
                    </a:p>
                    <a:p>
                      <a:pPr marL="0" algn="l" defTabSz="914400" rtl="0" eaLnBrk="1" fontAlgn="base" latinLnBrk="0" hangingPunct="1"/>
                      <a:r>
                        <a:rPr lang="en-GB" sz="800" b="1" i="1" kern="1200" dirty="0">
                          <a:solidFill>
                            <a:srgbClr val="000000"/>
                          </a:solidFill>
                          <a:effectLst/>
                          <a:latin typeface="Century Gothic" panose="020B0502020202020204" pitchFamily="34" charset="0"/>
                          <a:ea typeface="+mn-ea"/>
                          <a:cs typeface="+mn-cs"/>
                        </a:rPr>
                        <a:t>Express their feelings and consider the feelings of others.</a:t>
                      </a:r>
                    </a:p>
                    <a:p>
                      <a:pPr marL="0" algn="l" defTabSz="914400" rtl="0" eaLnBrk="1" fontAlgn="base" latinLnBrk="0" hangingPunct="1"/>
                      <a:r>
                        <a:rPr lang="en-GB" sz="800" b="1" i="1" kern="1200" dirty="0">
                          <a:solidFill>
                            <a:srgbClr val="000000"/>
                          </a:solidFill>
                          <a:effectLst/>
                          <a:latin typeface="Century Gothic" panose="020B0502020202020204" pitchFamily="34" charset="0"/>
                          <a:ea typeface="+mn-ea"/>
                          <a:cs typeface="+mn-cs"/>
                        </a:rPr>
                        <a:t>Increasingly follow rules, understanding why they are important. Remember rules without needing an adult to remind them.</a:t>
                      </a:r>
                    </a:p>
                    <a:p>
                      <a:pPr marL="0" algn="l" defTabSz="914400" rtl="0" eaLnBrk="1" fontAlgn="base" latinLnBrk="0" hangingPunct="1"/>
                      <a:endParaRPr lang="en-GB" sz="800" b="1" i="1" kern="1200" dirty="0">
                        <a:solidFill>
                          <a:srgbClr val="000000"/>
                        </a:solidFill>
                        <a:effectLst/>
                        <a:latin typeface="Century Gothic" panose="020B0502020202020204" pitchFamily="34" charset="0"/>
                        <a:ea typeface="+mn-ea"/>
                        <a:cs typeface="+mn-cs"/>
                      </a:endParaRPr>
                    </a:p>
                    <a:p>
                      <a:pPr marL="0" algn="l" defTabSz="914400" rtl="0" eaLnBrk="1" fontAlgn="base" latinLnBrk="0" hangingPunct="1"/>
                      <a:endParaRPr lang="en-GB" sz="800" b="1" i="1" kern="1200" dirty="0">
                        <a:solidFill>
                          <a:srgbClr val="000000"/>
                        </a:solidFill>
                        <a:effectLst/>
                        <a:latin typeface="Century Gothic" panose="020B0502020202020204" pitchFamily="34" charset="0"/>
                        <a:ea typeface="+mn-ea"/>
                        <a:cs typeface="+mn-cs"/>
                      </a:endParaRPr>
                    </a:p>
                    <a:p>
                      <a:pPr marL="0" algn="l" defTabSz="914400" rtl="0" eaLnBrk="1" fontAlgn="base" latinLnBrk="0" hangingPunct="1"/>
                      <a:endParaRPr lang="en-US" sz="800" b="1" i="1" kern="1200" dirty="0">
                        <a:solidFill>
                          <a:srgbClr val="000000"/>
                        </a:solidFill>
                        <a:effectLst/>
                        <a:latin typeface="Century Gothic" panose="020B0502020202020204" pitchFamily="34" charset="0"/>
                        <a:ea typeface="+mn-ea"/>
                        <a:cs typeface="+mn-cs"/>
                      </a:endParaRPr>
                    </a:p>
                    <a:p>
                      <a:pPr algn="l" rtl="0" fontAlgn="base"/>
                      <a:endParaRPr lang="en-GB" b="1" i="0" dirty="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rtl="0" fontAlgn="base"/>
                      <a:r>
                        <a:rPr lang="en-GB" sz="800" b="1" i="0" kern="1200" dirty="0">
                          <a:solidFill>
                            <a:schemeClr val="tx1"/>
                          </a:solidFill>
                          <a:effectLst/>
                          <a:latin typeface="Century Gothic" panose="020B0502020202020204" pitchFamily="34" charset="0"/>
                          <a:cs typeface="Times New Roman" panose="02020603050405020304" pitchFamily="18" charset="0"/>
                        </a:rPr>
                        <a:t>YEAR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kern="1200" dirty="0">
                          <a:solidFill>
                            <a:schemeClr val="tx1"/>
                          </a:solidFill>
                          <a:effectLst/>
                          <a:latin typeface="Century Gothic" panose="020B0502020202020204" pitchFamily="34" charset="0"/>
                          <a:cs typeface="Times New Roman" panose="02020603050405020304" pitchFamily="18" charset="0"/>
                        </a:rPr>
                        <a:t>​​</a:t>
                      </a:r>
                      <a:r>
                        <a:rPr lang="en-GB" sz="800" b="1" i="1" kern="1200" dirty="0">
                          <a:solidFill>
                            <a:schemeClr val="tx1"/>
                          </a:solidFill>
                          <a:effectLst/>
                          <a:latin typeface="Century Gothic" panose="020B0502020202020204" pitchFamily="34" charset="0"/>
                          <a:cs typeface="Times New Roman" panose="02020603050405020304" pitchFamily="18" charset="0"/>
                        </a:rPr>
                        <a:t>NC: </a:t>
                      </a:r>
                      <a:r>
                        <a:rPr lang="en-GB" sz="800" b="1" i="1" kern="1200" dirty="0">
                          <a:solidFill>
                            <a:srgbClr val="000000"/>
                          </a:solidFill>
                          <a:effectLst/>
                          <a:latin typeface="Century Gothic" panose="020B0502020202020204" pitchFamily="34" charset="0"/>
                          <a:ea typeface="+mn-ea"/>
                          <a:cs typeface="+mn-cs"/>
                        </a:rPr>
                        <a:t>People who care for me: families</a:t>
                      </a:r>
                      <a:endParaRPr lang="en-GB" sz="800" b="1" i="1" kern="1200" dirty="0">
                        <a:solidFill>
                          <a:schemeClr val="tx1"/>
                        </a:solidFill>
                        <a:effectLst/>
                        <a:latin typeface="Century Gothic" panose="020B0502020202020204" pitchFamily="34" charset="0"/>
                        <a:cs typeface="Times New Roman" panose="02020603050405020304" pitchFamily="18" charset="0"/>
                      </a:endParaRPr>
                    </a:p>
                    <a:p>
                      <a:pPr algn="l" rtl="0" fontAlgn="auto"/>
                      <a:endParaRPr lang="en-GB" sz="800" b="0" i="0" kern="1200" dirty="0">
                        <a:solidFill>
                          <a:schemeClr val="tx1"/>
                        </a:solidFill>
                        <a:effectLst/>
                        <a:latin typeface="Century Gothic" panose="020B0502020202020204" pitchFamily="34" charset="0"/>
                        <a:cs typeface="Times New Roman" panose="02020603050405020304" pitchFamily="18" charset="0"/>
                      </a:endParaRPr>
                    </a:p>
                    <a:p>
                      <a:pPr algn="l" rtl="0" fontAlgn="base"/>
                      <a:r>
                        <a:rPr lang="en-GB" sz="800" b="0" i="0" u="none" strike="noStrike" dirty="0">
                          <a:solidFill>
                            <a:srgbClr val="000000"/>
                          </a:solidFill>
                          <a:effectLst/>
                          <a:latin typeface="Century Gothic" panose="020B0502020202020204" pitchFamily="34" charset="0"/>
                        </a:rPr>
                        <a:t>Recognise feelings and emotions</a:t>
                      </a:r>
                      <a:r>
                        <a:rPr lang="en-US" sz="800" b="1" i="0" dirty="0">
                          <a:solidFill>
                            <a:srgbClr val="FFFFFF"/>
                          </a:solidFill>
                          <a:effectLst/>
                          <a:latin typeface="Century Gothic" panose="020B0502020202020204" pitchFamily="34" charset="0"/>
                        </a:rPr>
                        <a:t>​</a:t>
                      </a:r>
                      <a:endParaRPr lang="en-US" sz="800" b="1" i="0" dirty="0">
                        <a:solidFill>
                          <a:srgbClr val="FFFFFF"/>
                        </a:solidFill>
                        <a:effectLst/>
                        <a:latin typeface="Segoe UI" panose="020B0502040204020203" pitchFamily="34" charset="0"/>
                      </a:endParaRPr>
                    </a:p>
                    <a:p>
                      <a:pPr algn="l" rtl="0" fontAlgn="base"/>
                      <a:r>
                        <a:rPr lang="en-GB" sz="800" b="0" i="0" u="none" strike="noStrike" dirty="0">
                          <a:solidFill>
                            <a:srgbClr val="000000"/>
                          </a:solidFill>
                          <a:effectLst/>
                          <a:latin typeface="Century Gothic" panose="020B0502020202020204" pitchFamily="34" charset="0"/>
                        </a:rPr>
                        <a:t>Use emotional vocabulary to explain how they feel</a:t>
                      </a:r>
                      <a:r>
                        <a:rPr lang="en-GB" sz="800" b="1" i="0" dirty="0">
                          <a:solidFill>
                            <a:srgbClr val="FFFFFF"/>
                          </a:solidFill>
                          <a:effectLst/>
                          <a:latin typeface="Century Gothic" panose="020B0502020202020204" pitchFamily="34" charset="0"/>
                        </a:rPr>
                        <a:t>​</a:t>
                      </a:r>
                      <a:endParaRPr lang="en-GB" sz="800" b="1" i="0" dirty="0">
                        <a:solidFill>
                          <a:srgbClr val="FFFFFF"/>
                        </a:solidFill>
                        <a:effectLst/>
                        <a:latin typeface="Segoe UI" panose="020B0502040204020203" pitchFamily="34" charset="0"/>
                      </a:endParaRPr>
                    </a:p>
                    <a:p>
                      <a:pPr algn="l" rtl="0" fontAlgn="base"/>
                      <a:r>
                        <a:rPr lang="en-GB" sz="800" b="0" i="0" u="none" strike="noStrike" dirty="0">
                          <a:solidFill>
                            <a:srgbClr val="000000"/>
                          </a:solidFill>
                          <a:effectLst/>
                          <a:latin typeface="Century Gothic" panose="020B0502020202020204" pitchFamily="34" charset="0"/>
                        </a:rPr>
                        <a:t>Listen to, reflect on and respect other people’s views and feelings </a:t>
                      </a:r>
                      <a:r>
                        <a:rPr lang="en-GB" sz="800" b="1" i="0" dirty="0">
                          <a:solidFill>
                            <a:srgbClr val="FFFFFF"/>
                          </a:solidFill>
                          <a:effectLst/>
                          <a:latin typeface="Century Gothic" panose="020B0502020202020204" pitchFamily="34" charset="0"/>
                        </a:rPr>
                        <a:t>​</a:t>
                      </a:r>
                      <a:endParaRPr lang="en-GB" sz="800" b="1" i="0" dirty="0">
                        <a:solidFill>
                          <a:srgbClr val="FFFFFF"/>
                        </a:solidFill>
                        <a:effectLst/>
                        <a:latin typeface="Segoe UI" panose="020B0502040204020203" pitchFamily="34" charset="0"/>
                      </a:endParaRPr>
                    </a:p>
                    <a:p>
                      <a:pPr algn="l" rtl="0" fontAlgn="base"/>
                      <a:r>
                        <a:rPr lang="en-GB" sz="800" b="0" i="0" u="none" strike="noStrike" dirty="0">
                          <a:solidFill>
                            <a:srgbClr val="000000"/>
                          </a:solidFill>
                          <a:effectLst/>
                          <a:latin typeface="Century Gothic" panose="020B0502020202020204" pitchFamily="34" charset="0"/>
                        </a:rPr>
                        <a:t>Share opinions on things that matter to them</a:t>
                      </a:r>
                      <a:endParaRPr lang="en-US" sz="800" b="1" i="0" dirty="0">
                        <a:solidFill>
                          <a:srgbClr val="FFFFFF"/>
                        </a:solidFill>
                        <a:effectLst/>
                        <a:latin typeface="Segoe UI" panose="020B0502040204020203" pitchFamily="34" charset="0"/>
                      </a:endParaRPr>
                    </a:p>
                    <a:p>
                      <a:pPr algn="l" rtl="0" fontAlgn="auto"/>
                      <a:endParaRPr lang="en-GB" sz="800" b="0" i="0" kern="1200" dirty="0">
                        <a:solidFill>
                          <a:schemeClr val="tx1"/>
                        </a:solidFill>
                        <a:effectLst/>
                        <a:latin typeface="Century Gothic" panose="020B050202020202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rtl="0" fontAlgn="auto"/>
                      <a:r>
                        <a:rPr lang="en-GB" sz="800" b="1" i="1" dirty="0">
                          <a:solidFill>
                            <a:srgbClr val="000000"/>
                          </a:solidFill>
                          <a:effectLst/>
                          <a:latin typeface="Century Gothic" panose="020B0502020202020204" pitchFamily="34" charset="0"/>
                        </a:rPr>
                        <a:t>​</a:t>
                      </a:r>
                      <a:r>
                        <a:rPr lang="en-GB" sz="800" b="1" i="0" dirty="0">
                          <a:solidFill>
                            <a:srgbClr val="000000"/>
                          </a:solidFill>
                          <a:effectLst/>
                          <a:latin typeface="Century Gothic" panose="020B0502020202020204" pitchFamily="34" charset="0"/>
                        </a:rPr>
                        <a:t>YEAR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1" kern="1200" dirty="0">
                          <a:solidFill>
                            <a:schemeClr val="tx1"/>
                          </a:solidFill>
                          <a:effectLst/>
                          <a:latin typeface="Century Gothic" panose="020B0502020202020204" pitchFamily="34" charset="0"/>
                          <a:cs typeface="Times New Roman" panose="02020603050405020304" pitchFamily="18" charset="0"/>
                        </a:rPr>
                        <a:t>NC: </a:t>
                      </a:r>
                      <a:r>
                        <a:rPr lang="en-GB" sz="800" b="1" i="1" kern="1200" dirty="0">
                          <a:solidFill>
                            <a:srgbClr val="000000"/>
                          </a:solidFill>
                          <a:effectLst/>
                          <a:latin typeface="Century Gothic" panose="020B0502020202020204" pitchFamily="34" charset="0"/>
                          <a:ea typeface="+mn-ea"/>
                          <a:cs typeface="+mn-cs"/>
                        </a:rPr>
                        <a:t>People who care for me: families</a:t>
                      </a:r>
                      <a:endParaRPr lang="en-GB" sz="800" b="1" i="1" kern="1200" dirty="0">
                        <a:solidFill>
                          <a:schemeClr val="tx1"/>
                        </a:solidFill>
                        <a:effectLst/>
                        <a:latin typeface="Century Gothic" panose="020B0502020202020204" pitchFamily="34" charset="0"/>
                        <a:cs typeface="Times New Roman" panose="02020603050405020304" pitchFamily="18" charset="0"/>
                      </a:endParaRPr>
                    </a:p>
                    <a:p>
                      <a:pPr algn="l" rtl="0" fontAlgn="auto"/>
                      <a:endParaRPr lang="en-GB" sz="800" b="1" i="0" dirty="0">
                        <a:solidFill>
                          <a:srgbClr val="000000"/>
                        </a:solidFill>
                        <a:effectLst/>
                        <a:latin typeface="Century Gothic" panose="020B0502020202020204" pitchFamily="34" charset="0"/>
                      </a:endParaRPr>
                    </a:p>
                    <a:p>
                      <a:pPr algn="l" rtl="0" fontAlgn="base"/>
                      <a:r>
                        <a:rPr lang="en-GB" sz="800" b="0" i="0" u="none" strike="noStrike" dirty="0">
                          <a:solidFill>
                            <a:srgbClr val="000000"/>
                          </a:solidFill>
                          <a:effectLst/>
                          <a:latin typeface="Century Gothic" panose="020B0502020202020204" pitchFamily="34" charset="0"/>
                        </a:rPr>
                        <a:t>Recognise feelings and emotions</a:t>
                      </a:r>
                      <a:r>
                        <a:rPr lang="en-US" sz="800" b="1" i="0" dirty="0">
                          <a:solidFill>
                            <a:srgbClr val="FFFFFF"/>
                          </a:solidFill>
                          <a:effectLst/>
                          <a:latin typeface="Century Gothic" panose="020B0502020202020204" pitchFamily="34" charset="0"/>
                        </a:rPr>
                        <a:t>​</a:t>
                      </a:r>
                      <a:endParaRPr lang="en-US" sz="800" b="1" i="0" dirty="0">
                        <a:solidFill>
                          <a:srgbClr val="FFFFFF"/>
                        </a:solidFill>
                        <a:effectLst/>
                        <a:latin typeface="Segoe UI" panose="020B0502040204020203" pitchFamily="34" charset="0"/>
                      </a:endParaRPr>
                    </a:p>
                    <a:p>
                      <a:pPr algn="l" rtl="0" fontAlgn="base"/>
                      <a:r>
                        <a:rPr lang="en-GB" sz="800" b="0" i="0" u="none" strike="noStrike" dirty="0">
                          <a:solidFill>
                            <a:srgbClr val="000000"/>
                          </a:solidFill>
                          <a:effectLst/>
                          <a:latin typeface="Century Gothic" panose="020B0502020202020204" pitchFamily="34" charset="0"/>
                        </a:rPr>
                        <a:t>Use emotional vocabulary to explain how they feel</a:t>
                      </a:r>
                      <a:r>
                        <a:rPr lang="en-GB" sz="800" b="1" i="0" dirty="0">
                          <a:solidFill>
                            <a:srgbClr val="FFFFFF"/>
                          </a:solidFill>
                          <a:effectLst/>
                          <a:latin typeface="Century Gothic" panose="020B0502020202020204" pitchFamily="34" charset="0"/>
                        </a:rPr>
                        <a:t>​</a:t>
                      </a:r>
                      <a:endParaRPr lang="en-GB" sz="800" b="1" i="0" dirty="0">
                        <a:solidFill>
                          <a:srgbClr val="FFFFFF"/>
                        </a:solidFill>
                        <a:effectLst/>
                        <a:latin typeface="Segoe UI" panose="020B0502040204020203" pitchFamily="34" charset="0"/>
                      </a:endParaRPr>
                    </a:p>
                    <a:p>
                      <a:pPr algn="l" rtl="0" fontAlgn="base"/>
                      <a:r>
                        <a:rPr lang="en-GB" sz="800" b="0" i="0" u="none" strike="noStrike" dirty="0">
                          <a:solidFill>
                            <a:srgbClr val="000000"/>
                          </a:solidFill>
                          <a:effectLst/>
                          <a:latin typeface="Century Gothic" panose="020B0502020202020204" pitchFamily="34" charset="0"/>
                        </a:rPr>
                        <a:t>Listen to, reflect on and respect other people’s views and feelings </a:t>
                      </a:r>
                      <a:r>
                        <a:rPr lang="en-GB" sz="800" b="1" i="0" dirty="0">
                          <a:solidFill>
                            <a:srgbClr val="FFFFFF"/>
                          </a:solidFill>
                          <a:effectLst/>
                          <a:latin typeface="Century Gothic" panose="020B0502020202020204" pitchFamily="34" charset="0"/>
                        </a:rPr>
                        <a:t>​</a:t>
                      </a:r>
                      <a:endParaRPr lang="en-GB" sz="800" b="1" i="0" dirty="0">
                        <a:solidFill>
                          <a:srgbClr val="FFFFFF"/>
                        </a:solidFill>
                        <a:effectLst/>
                        <a:latin typeface="Segoe UI" panose="020B0502040204020203" pitchFamily="34" charset="0"/>
                      </a:endParaRPr>
                    </a:p>
                    <a:p>
                      <a:pPr algn="l" rtl="0" fontAlgn="base"/>
                      <a:r>
                        <a:rPr lang="en-GB" sz="800" b="0" i="0" u="none" strike="noStrike" dirty="0">
                          <a:solidFill>
                            <a:srgbClr val="000000"/>
                          </a:solidFill>
                          <a:effectLst/>
                          <a:latin typeface="Century Gothic" panose="020B0502020202020204" pitchFamily="34" charset="0"/>
                        </a:rPr>
                        <a:t>Share opinions on things that matter to them</a:t>
                      </a:r>
                      <a:endParaRPr lang="en-US" sz="800" b="1" i="0" dirty="0">
                        <a:solidFill>
                          <a:srgbClr val="FFFFFF"/>
                        </a:solidFill>
                        <a:effectLst/>
                        <a:latin typeface="Segoe UI" panose="020B0502040204020203" pitchFamily="34" charset="0"/>
                      </a:endParaRPr>
                    </a:p>
                    <a:p>
                      <a:pPr algn="l" rtl="0" fontAlgn="auto"/>
                      <a:endParaRPr lang="en-GB" sz="800" b="1" i="0" dirty="0">
                        <a:solidFill>
                          <a:srgbClr val="000000"/>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124381799"/>
                  </a:ext>
                </a:extLst>
              </a:tr>
            </a:tbl>
          </a:graphicData>
        </a:graphic>
      </p:graphicFrame>
      <p:sp>
        <p:nvSpPr>
          <p:cNvPr id="10" name="TextBox 9">
            <a:extLst>
              <a:ext uri="{FF2B5EF4-FFF2-40B4-BE49-F238E27FC236}">
                <a16:creationId xmlns:a16="http://schemas.microsoft.com/office/drawing/2014/main" id="{39CCFBE3-EF9E-E315-F41C-6B4052B53DFC}"/>
              </a:ext>
            </a:extLst>
          </p:cNvPr>
          <p:cNvSpPr txBox="1"/>
          <p:nvPr/>
        </p:nvSpPr>
        <p:spPr>
          <a:xfrm>
            <a:off x="2964512" y="129514"/>
            <a:ext cx="5858426" cy="461665"/>
          </a:xfrm>
          <a:prstGeom prst="rect">
            <a:avLst/>
          </a:prstGeom>
          <a:noFill/>
          <a:ln w="15875">
            <a:solidFill>
              <a:schemeClr val="tx1"/>
            </a:solidFill>
          </a:ln>
        </p:spPr>
        <p:txBody>
          <a:bodyPr wrap="square" rtlCol="0">
            <a:spAutoFit/>
          </a:bodyPr>
          <a:lstStyle/>
          <a:p>
            <a:pPr algn="ctr"/>
            <a:r>
              <a:rPr lang="en-GB" sz="2400" b="1" dirty="0">
                <a:solidFill>
                  <a:srgbClr val="0070C0"/>
                </a:solidFill>
                <a:latin typeface="Century Gothic" panose="020B0502020202020204" pitchFamily="34" charset="0"/>
              </a:rPr>
              <a:t>PSED/CL/PSHE</a:t>
            </a:r>
          </a:p>
        </p:txBody>
      </p:sp>
    </p:spTree>
    <p:extLst>
      <p:ext uri="{BB962C8B-B14F-4D97-AF65-F5344CB8AC3E}">
        <p14:creationId xmlns:p14="http://schemas.microsoft.com/office/powerpoint/2010/main" val="3437595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2">
            <a:extLst>
              <a:ext uri="{FF2B5EF4-FFF2-40B4-BE49-F238E27FC236}">
                <a16:creationId xmlns:a16="http://schemas.microsoft.com/office/drawing/2014/main" id="{8F3C32C5-A62D-DF94-C4E1-32C031DDF358}"/>
              </a:ext>
            </a:extLst>
          </p:cNvPr>
          <p:cNvSpPr txBox="1"/>
          <p:nvPr/>
        </p:nvSpPr>
        <p:spPr>
          <a:xfrm>
            <a:off x="559061" y="1322009"/>
            <a:ext cx="11932875" cy="5890191"/>
          </a:xfrm>
          <a:prstGeom prst="rect">
            <a:avLst/>
          </a:prstGeom>
          <a:noFill/>
          <a:ln w="19050">
            <a:noFill/>
          </a:ln>
        </p:spPr>
        <p:txBody>
          <a:bodyPr wrap="square"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70C0"/>
                </a:solidFill>
                <a:effectLst/>
                <a:uLnTx/>
                <a:uFillTx/>
                <a:latin typeface="Century Gothic" panose="020B0502020202020204" pitchFamily="34" charset="0"/>
                <a:ea typeface="Calibri" panose="020F0502020204030204" pitchFamily="34" charset="0"/>
                <a:cs typeface="Times New Roman" panose="02020603050405020304" pitchFamily="18" charset="0"/>
              </a:rPr>
              <a:t>Y1: I can talk about places that are exist beyond my street.                                                                                                                                                                         Y1: I can describe different landscapes.                                                                                                                                                                                                                    Y1: I can locate places on a map using aerial photos and symbols                                                                                                                                                                              Y1: I can use geographical language to refer to key physical features                                                                                                                                                                 </a:t>
            </a:r>
            <a:r>
              <a:rPr kumimoji="0" lang="en-GB" sz="1200" b="1" i="0" u="none" strike="noStrike" kern="1200" cap="none" spc="0" normalizeH="0" baseline="0" noProof="0" dirty="0">
                <a:ln>
                  <a:noFill/>
                </a:ln>
                <a:solidFill>
                  <a:srgbClr val="0070C0"/>
                </a:solidFill>
                <a:effectLst/>
                <a:uLnTx/>
                <a:uFillTx/>
                <a:latin typeface="Century Gothic" panose="020B0502020202020204" pitchFamily="34" charset="0"/>
                <a:ea typeface="Calibri" panose="020F0502020204030204" pitchFamily="34" charset="0"/>
                <a:cs typeface="Times New Roman" panose="02020603050405020304" pitchFamily="18" charset="0"/>
              </a:rPr>
              <a:t>Y2: I can </a:t>
            </a:r>
            <a:r>
              <a:rPr lang="en-GB" sz="1200" b="1" dirty="0">
                <a:solidFill>
                  <a:srgbClr val="0070C0"/>
                </a:solidFill>
                <a:latin typeface="Century Gothic" panose="020B0502020202020204" pitchFamily="34" charset="0"/>
                <a:ea typeface="Calibri" panose="020F0502020204030204" pitchFamily="34" charset="0"/>
                <a:cs typeface="Times New Roman" panose="02020603050405020304" pitchFamily="18" charset="0"/>
              </a:rPr>
              <a:t>n</a:t>
            </a:r>
            <a:r>
              <a:rPr kumimoji="0" lang="en-GB" sz="1200" b="1" i="0" u="none" strike="noStrike" kern="1200" cap="none" spc="0" normalizeH="0" baseline="0" noProof="0" dirty="0" err="1">
                <a:ln>
                  <a:noFill/>
                </a:ln>
                <a:solidFill>
                  <a:srgbClr val="0070C0"/>
                </a:solidFill>
                <a:effectLst/>
                <a:uLnTx/>
                <a:uFillTx/>
                <a:latin typeface="Century Gothic" panose="020B0502020202020204" pitchFamily="34" charset="0"/>
                <a:ea typeface="Calibri" panose="020F0502020204030204" pitchFamily="34" charset="0"/>
                <a:cs typeface="Times New Roman" panose="02020603050405020304" pitchFamily="18" charset="0"/>
              </a:rPr>
              <a:t>ame</a:t>
            </a:r>
            <a:r>
              <a:rPr kumimoji="0" lang="en-GB" sz="1200" b="1" i="0" u="none" strike="noStrike" kern="1200" cap="none" spc="0" normalizeH="0" baseline="0" noProof="0" dirty="0">
                <a:ln>
                  <a:noFill/>
                </a:ln>
                <a:solidFill>
                  <a:srgbClr val="0070C0"/>
                </a:solidFill>
                <a:effectLst/>
                <a:uLnTx/>
                <a:uFillTx/>
                <a:latin typeface="Century Gothic" panose="020B0502020202020204" pitchFamily="34" charset="0"/>
                <a:ea typeface="Calibri" panose="020F0502020204030204" pitchFamily="34" charset="0"/>
                <a:cs typeface="Times New Roman" panose="02020603050405020304" pitchFamily="18" charset="0"/>
              </a:rPr>
              <a:t> and locate the world’s 7 continents and 5 oceans                                                                                                                                                                  Y2: </a:t>
            </a:r>
            <a:r>
              <a:rPr lang="en-GB" sz="1200" b="1" dirty="0">
                <a:solidFill>
                  <a:srgbClr val="0070C0"/>
                </a:solidFill>
                <a:latin typeface="Century Gothic" panose="020B0502020202020204" pitchFamily="34" charset="0"/>
                <a:ea typeface="Calibri" panose="020F0502020204030204" pitchFamily="34" charset="0"/>
                <a:cs typeface="Times New Roman" panose="02020603050405020304" pitchFamily="18" charset="0"/>
              </a:rPr>
              <a:t>I can explain how the </a:t>
            </a:r>
            <a:r>
              <a:rPr kumimoji="0" lang="en-GB" sz="1200" b="1" i="0" u="none" strike="noStrike" kern="1200" cap="none" spc="0" normalizeH="0" baseline="0" noProof="0" dirty="0">
                <a:ln>
                  <a:noFill/>
                </a:ln>
                <a:solidFill>
                  <a:srgbClr val="0070C0"/>
                </a:solidFill>
                <a:effectLst/>
                <a:uLnTx/>
                <a:uFillTx/>
                <a:latin typeface="Century Gothic" panose="020B0502020202020204" pitchFamily="34" charset="0"/>
                <a:ea typeface="Calibri" panose="020F0502020204030204" pitchFamily="34" charset="0"/>
                <a:cs typeface="Times New Roman" panose="02020603050405020304" pitchFamily="18" charset="0"/>
              </a:rPr>
              <a:t>equator effects the climate of different parts of the world                                                                                                                                              Y2: I can use geographical language to compare different countries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70C0"/>
                </a:solidFill>
                <a:effectLst/>
                <a:uLnTx/>
                <a:uFillTx/>
                <a:latin typeface="Century Gothic" panose="020B0502020202020204" pitchFamily="34" charset="0"/>
                <a:ea typeface="Calibri" panose="020F0502020204030204" pitchFamily="34" charset="0"/>
                <a:cs typeface="Times New Roman" panose="02020603050405020304" pitchFamily="18" charset="0"/>
              </a:rPr>
              <a:t>Y1: I can describe the properties of every day materials                                                                                                                                                                                              Y1: I can design, create and evaluate a purposeful product                                                                                                                                                                                        Y1:  I can select the appropriate tools and use tools and equipment safely                                                                                                                                                                </a:t>
            </a:r>
            <a:r>
              <a:rPr kumimoji="0" lang="en-GB" sz="1200" b="1" i="0" u="none" strike="noStrike" kern="1200" cap="none" spc="0" normalizeH="0" baseline="0" noProof="0" dirty="0">
                <a:ln>
                  <a:noFill/>
                </a:ln>
                <a:solidFill>
                  <a:srgbClr val="0070C0"/>
                </a:solidFill>
                <a:effectLst/>
                <a:uLnTx/>
                <a:uFillTx/>
                <a:latin typeface="Century Gothic" panose="020B0502020202020204" pitchFamily="34" charset="0"/>
                <a:ea typeface="Calibri" panose="020F0502020204030204" pitchFamily="34" charset="0"/>
                <a:cs typeface="Times New Roman" panose="02020603050405020304" pitchFamily="18" charset="0"/>
              </a:rPr>
              <a:t>Y2: I can choose the correct suitability of every day </a:t>
            </a:r>
            <a:r>
              <a:rPr kumimoji="0" lang="en-GB" sz="12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Times New Roman" panose="02020603050405020304" pitchFamily="18" charset="0"/>
              </a:rPr>
              <a:t>materials  to design and build a structure                                                                                                                                            </a:t>
            </a:r>
            <a:r>
              <a:rPr kumimoji="0" lang="en-GB" sz="1200" b="1" i="0" u="none" strike="noStrike" kern="1200" cap="none" spc="0" normalizeH="0" baseline="0" noProof="0" dirty="0">
                <a:ln>
                  <a:noFill/>
                </a:ln>
                <a:solidFill>
                  <a:srgbClr val="0070C0"/>
                </a:solidFill>
                <a:effectLst/>
                <a:uLnTx/>
                <a:uFillTx/>
                <a:latin typeface="Century Gothic" panose="020B0502020202020204" pitchFamily="34" charset="0"/>
                <a:ea typeface="Calibri" panose="020F0502020204030204" pitchFamily="34" charset="0"/>
                <a:cs typeface="Times New Roman" panose="02020603050405020304" pitchFamily="18" charset="0"/>
              </a:rPr>
              <a:t>Y2:  I can evaluate my design and suggest improvements</a:t>
            </a:r>
            <a:endParaRPr kumimoji="0" lang="en-GB" sz="12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0070C0"/>
                </a:solidFill>
                <a:effectLst/>
                <a:uLnTx/>
                <a:uFillTx/>
                <a:latin typeface="Century Gothic" panose="020B0502020202020204" pitchFamily="34" charset="0"/>
                <a:ea typeface="Calibri" panose="020F0502020204030204" pitchFamily="34" charset="0"/>
                <a:cs typeface="Times New Roman" panose="02020603050405020304" pitchFamily="18" charset="0"/>
              </a:rPr>
              <a:t>Y1: </a:t>
            </a:r>
            <a:r>
              <a:rPr lang="en-GB" sz="1200" dirty="0">
                <a:solidFill>
                  <a:srgbClr val="0070C0"/>
                </a:solidFill>
                <a:latin typeface="Century Gothic" panose="020B0502020202020204" pitchFamily="34" charset="0"/>
                <a:ea typeface="Calibri" panose="020F0502020204030204" pitchFamily="34" charset="0"/>
                <a:cs typeface="Times New Roman" panose="02020603050405020304" pitchFamily="18" charset="0"/>
              </a:rPr>
              <a:t>I can p</a:t>
            </a:r>
            <a:r>
              <a:rPr kumimoji="0" lang="en-GB" sz="1200" b="0" i="0" u="none" strike="noStrike" kern="1200" cap="none" spc="0" normalizeH="0" baseline="0" noProof="0" dirty="0" err="1">
                <a:ln>
                  <a:noFill/>
                </a:ln>
                <a:solidFill>
                  <a:srgbClr val="0070C0"/>
                </a:solidFill>
                <a:effectLst/>
                <a:uLnTx/>
                <a:uFillTx/>
                <a:latin typeface="Century Gothic" panose="020B0502020202020204" pitchFamily="34" charset="0"/>
                <a:ea typeface="Calibri" panose="020F0502020204030204" pitchFamily="34" charset="0"/>
                <a:cs typeface="Times New Roman" panose="02020603050405020304" pitchFamily="18" charset="0"/>
              </a:rPr>
              <a:t>rogramme</a:t>
            </a:r>
            <a:r>
              <a:rPr kumimoji="0" lang="en-GB" sz="1200" b="0" i="0" u="none" strike="noStrike" kern="1200" cap="none" spc="0" normalizeH="0" baseline="0" noProof="0" dirty="0">
                <a:ln>
                  <a:noFill/>
                </a:ln>
                <a:solidFill>
                  <a:srgbClr val="0070C0"/>
                </a:solidFill>
                <a:effectLst/>
                <a:uLnTx/>
                <a:uFillTx/>
                <a:latin typeface="Century Gothic" panose="020B0502020202020204" pitchFamily="34" charset="0"/>
                <a:ea typeface="Calibri" panose="020F0502020204030204" pitchFamily="34" charset="0"/>
                <a:cs typeface="Times New Roman" panose="02020603050405020304" pitchFamily="18" charset="0"/>
              </a:rPr>
              <a:t> a floor robot to follow a planned route and debug instructions when things go wrong                                                                                          </a:t>
            </a:r>
            <a:r>
              <a:rPr kumimoji="0" lang="en-GB" sz="1200" b="1" i="0" u="none" strike="noStrike" kern="1200" cap="none" spc="0" normalizeH="0" baseline="0" noProof="0" dirty="0">
                <a:ln>
                  <a:noFill/>
                </a:ln>
                <a:solidFill>
                  <a:srgbClr val="0070C0"/>
                </a:solidFill>
                <a:effectLst/>
                <a:uLnTx/>
                <a:uFillTx/>
                <a:latin typeface="Century Gothic" panose="020B0502020202020204" pitchFamily="34" charset="0"/>
                <a:ea typeface="Calibri" panose="020F0502020204030204" pitchFamily="34" charset="0"/>
                <a:cs typeface="Times New Roman" panose="02020603050405020304" pitchFamily="18" charset="0"/>
              </a:rPr>
              <a:t>Y2: I can use coding to create a basic computer programme</a:t>
            </a:r>
            <a:endParaRPr kumimoji="0" lang="en-GB" sz="12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457200" algn="l"/>
              </a:tabLst>
              <a:defRPr/>
            </a:pPr>
            <a:r>
              <a:rPr kumimoji="0" lang="en-GB" sz="1200" b="0" i="0" u="none" strike="noStrike" kern="1200" cap="none" spc="0" normalizeH="0" baseline="0" noProof="0" dirty="0">
                <a:ln>
                  <a:noFill/>
                </a:ln>
                <a:solidFill>
                  <a:srgbClr val="0070C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Double page spread</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457200" algn="l"/>
              </a:tabLst>
              <a:defRPr/>
            </a:pPr>
            <a:r>
              <a:rPr kumimoji="0" lang="en-GB" sz="1200" b="0" i="0" u="none" strike="noStrike" kern="1200" cap="none" spc="0" normalizeH="0" baseline="0" noProof="0" dirty="0">
                <a:ln>
                  <a:noFill/>
                </a:ln>
                <a:solidFill>
                  <a:srgbClr val="0070C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iPad APP presentations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457200" algn="l"/>
              </a:tabLst>
              <a:defRPr/>
            </a:pPr>
            <a:r>
              <a:rPr lang="en-GB" sz="12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Carousals (Year 1)</a:t>
            </a:r>
            <a:endParaRPr kumimoji="0" lang="en-GB" sz="12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endParaRPr>
          </a:p>
        </p:txBody>
      </p:sp>
      <p:sp>
        <p:nvSpPr>
          <p:cNvPr id="5" name="TextBox 1">
            <a:extLst>
              <a:ext uri="{FF2B5EF4-FFF2-40B4-BE49-F238E27FC236}">
                <a16:creationId xmlns:a16="http://schemas.microsoft.com/office/drawing/2014/main" id="{6863B130-F774-9B26-DF6F-DB45CF88D55C}"/>
              </a:ext>
            </a:extLst>
          </p:cNvPr>
          <p:cNvSpPr txBox="1"/>
          <p:nvPr/>
        </p:nvSpPr>
        <p:spPr>
          <a:xfrm>
            <a:off x="3394748" y="163241"/>
            <a:ext cx="5802278" cy="461665"/>
          </a:xfrm>
          <a:prstGeom prst="rect">
            <a:avLst/>
          </a:prstGeom>
          <a:noFill/>
          <a:ln w="15875">
            <a:solidFill>
              <a:schemeClr val="tx1"/>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dirty="0">
                <a:solidFill>
                  <a:schemeClr val="accent1">
                    <a:lumMod val="75000"/>
                  </a:schemeClr>
                </a:solidFill>
                <a:latin typeface="Century Gothic"/>
              </a:rPr>
              <a:t>Assessment &amp; Evidence</a:t>
            </a:r>
          </a:p>
        </p:txBody>
      </p:sp>
    </p:spTree>
    <p:extLst>
      <p:ext uri="{BB962C8B-B14F-4D97-AF65-F5344CB8AC3E}">
        <p14:creationId xmlns:p14="http://schemas.microsoft.com/office/powerpoint/2010/main" val="1095449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C2C0E7BA-1C08-28A4-AD69-91746CC732D6}"/>
              </a:ext>
            </a:extLst>
          </p:cNvPr>
          <p:cNvPicPr>
            <a:picLocks noChangeAspect="1"/>
          </p:cNvPicPr>
          <p:nvPr/>
        </p:nvPicPr>
        <p:blipFill>
          <a:blip r:embed="rId2"/>
          <a:stretch>
            <a:fillRect/>
          </a:stretch>
        </p:blipFill>
        <p:spPr>
          <a:xfrm>
            <a:off x="10307706" y="4359856"/>
            <a:ext cx="1504950" cy="1838325"/>
          </a:xfrm>
          <a:prstGeom prst="rect">
            <a:avLst/>
          </a:prstGeom>
        </p:spPr>
      </p:pic>
      <p:pic>
        <p:nvPicPr>
          <p:cNvPr id="45" name="Picture 44">
            <a:extLst>
              <a:ext uri="{FF2B5EF4-FFF2-40B4-BE49-F238E27FC236}">
                <a16:creationId xmlns:a16="http://schemas.microsoft.com/office/drawing/2014/main" id="{35548A65-7216-F98E-AB5F-34DC32A63B28}"/>
              </a:ext>
            </a:extLst>
          </p:cNvPr>
          <p:cNvPicPr>
            <a:picLocks noChangeAspect="1"/>
          </p:cNvPicPr>
          <p:nvPr/>
        </p:nvPicPr>
        <p:blipFill>
          <a:blip r:embed="rId3"/>
          <a:stretch>
            <a:fillRect/>
          </a:stretch>
        </p:blipFill>
        <p:spPr>
          <a:xfrm>
            <a:off x="9876304" y="1280023"/>
            <a:ext cx="1762508" cy="2304443"/>
          </a:xfrm>
          <a:prstGeom prst="rect">
            <a:avLst/>
          </a:prstGeom>
        </p:spPr>
      </p:pic>
      <p:pic>
        <p:nvPicPr>
          <p:cNvPr id="43" name="Picture 42">
            <a:extLst>
              <a:ext uri="{FF2B5EF4-FFF2-40B4-BE49-F238E27FC236}">
                <a16:creationId xmlns:a16="http://schemas.microsoft.com/office/drawing/2014/main" id="{5B2BFD84-8236-70CE-45C4-943E4F8DA71E}"/>
              </a:ext>
            </a:extLst>
          </p:cNvPr>
          <p:cNvPicPr>
            <a:picLocks noChangeAspect="1"/>
          </p:cNvPicPr>
          <p:nvPr/>
        </p:nvPicPr>
        <p:blipFill>
          <a:blip r:embed="rId4"/>
          <a:stretch>
            <a:fillRect/>
          </a:stretch>
        </p:blipFill>
        <p:spPr>
          <a:xfrm>
            <a:off x="7759146" y="1382352"/>
            <a:ext cx="1975699" cy="1787110"/>
          </a:xfrm>
          <a:prstGeom prst="rect">
            <a:avLst/>
          </a:prstGeom>
        </p:spPr>
      </p:pic>
      <p:pic>
        <p:nvPicPr>
          <p:cNvPr id="41" name="Picture 40">
            <a:extLst>
              <a:ext uri="{FF2B5EF4-FFF2-40B4-BE49-F238E27FC236}">
                <a16:creationId xmlns:a16="http://schemas.microsoft.com/office/drawing/2014/main" id="{2CB5D775-6261-E7D0-0321-02920D37772E}"/>
              </a:ext>
            </a:extLst>
          </p:cNvPr>
          <p:cNvPicPr>
            <a:picLocks noChangeAspect="1"/>
          </p:cNvPicPr>
          <p:nvPr/>
        </p:nvPicPr>
        <p:blipFill>
          <a:blip r:embed="rId5"/>
          <a:stretch>
            <a:fillRect/>
          </a:stretch>
        </p:blipFill>
        <p:spPr>
          <a:xfrm>
            <a:off x="6188614" y="1190491"/>
            <a:ext cx="1491172" cy="2117001"/>
          </a:xfrm>
          <a:prstGeom prst="rect">
            <a:avLst/>
          </a:prstGeom>
        </p:spPr>
      </p:pic>
      <p:pic>
        <p:nvPicPr>
          <p:cNvPr id="39" name="Picture 38">
            <a:extLst>
              <a:ext uri="{FF2B5EF4-FFF2-40B4-BE49-F238E27FC236}">
                <a16:creationId xmlns:a16="http://schemas.microsoft.com/office/drawing/2014/main" id="{4201925E-D710-C15A-E1DC-C9E392F5702A}"/>
              </a:ext>
            </a:extLst>
          </p:cNvPr>
          <p:cNvPicPr>
            <a:picLocks noChangeAspect="1"/>
          </p:cNvPicPr>
          <p:nvPr/>
        </p:nvPicPr>
        <p:blipFill>
          <a:blip r:embed="rId6"/>
          <a:stretch>
            <a:fillRect/>
          </a:stretch>
        </p:blipFill>
        <p:spPr>
          <a:xfrm>
            <a:off x="4349783" y="1362286"/>
            <a:ext cx="1838831" cy="1672609"/>
          </a:xfrm>
          <a:prstGeom prst="rect">
            <a:avLst/>
          </a:prstGeom>
        </p:spPr>
      </p:pic>
      <p:pic>
        <p:nvPicPr>
          <p:cNvPr id="31" name="Picture 30">
            <a:extLst>
              <a:ext uri="{FF2B5EF4-FFF2-40B4-BE49-F238E27FC236}">
                <a16:creationId xmlns:a16="http://schemas.microsoft.com/office/drawing/2014/main" id="{F46965F1-3628-5136-B1B0-4D5B6BC34F5E}"/>
              </a:ext>
            </a:extLst>
          </p:cNvPr>
          <p:cNvPicPr>
            <a:picLocks noChangeAspect="1"/>
          </p:cNvPicPr>
          <p:nvPr/>
        </p:nvPicPr>
        <p:blipFill>
          <a:blip r:embed="rId7"/>
          <a:stretch>
            <a:fillRect/>
          </a:stretch>
        </p:blipFill>
        <p:spPr>
          <a:xfrm>
            <a:off x="3076662" y="1280023"/>
            <a:ext cx="1504950" cy="2000250"/>
          </a:xfrm>
          <a:prstGeom prst="rect">
            <a:avLst/>
          </a:prstGeom>
        </p:spPr>
      </p:pic>
      <p:pic>
        <p:nvPicPr>
          <p:cNvPr id="24" name="Picture 23">
            <a:extLst>
              <a:ext uri="{FF2B5EF4-FFF2-40B4-BE49-F238E27FC236}">
                <a16:creationId xmlns:a16="http://schemas.microsoft.com/office/drawing/2014/main" id="{EBABCE98-0FD1-951C-B0F5-3D574FB75F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78149" y="4434343"/>
            <a:ext cx="1667919" cy="1657919"/>
          </a:xfrm>
          <a:prstGeom prst="rect">
            <a:avLst/>
          </a:prstGeom>
        </p:spPr>
      </p:pic>
      <p:pic>
        <p:nvPicPr>
          <p:cNvPr id="23" name="Picture 22">
            <a:extLst>
              <a:ext uri="{FF2B5EF4-FFF2-40B4-BE49-F238E27FC236}">
                <a16:creationId xmlns:a16="http://schemas.microsoft.com/office/drawing/2014/main" id="{81D4A580-4D1B-FC55-C0A1-803B02C51E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81087" y="4458535"/>
            <a:ext cx="1281113" cy="1768741"/>
          </a:xfrm>
          <a:prstGeom prst="rect">
            <a:avLst/>
          </a:prstGeom>
        </p:spPr>
      </p:pic>
      <p:pic>
        <p:nvPicPr>
          <p:cNvPr id="22" name="Picture 21">
            <a:extLst>
              <a:ext uri="{FF2B5EF4-FFF2-40B4-BE49-F238E27FC236}">
                <a16:creationId xmlns:a16="http://schemas.microsoft.com/office/drawing/2014/main" id="{2D65834D-55AC-ACB9-0FE4-7386C4F2D63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29143" y="4755672"/>
            <a:ext cx="1342464" cy="1357728"/>
          </a:xfrm>
          <a:prstGeom prst="rect">
            <a:avLst/>
          </a:prstGeom>
        </p:spPr>
      </p:pic>
      <p:pic>
        <p:nvPicPr>
          <p:cNvPr id="12" name="Picture 11">
            <a:extLst>
              <a:ext uri="{FF2B5EF4-FFF2-40B4-BE49-F238E27FC236}">
                <a16:creationId xmlns:a16="http://schemas.microsoft.com/office/drawing/2014/main" id="{4C0BD548-DC9E-D13B-748A-C84BAF18711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81108" y="4558596"/>
            <a:ext cx="1527180" cy="1531250"/>
          </a:xfrm>
          <a:prstGeom prst="rect">
            <a:avLst/>
          </a:prstGeom>
        </p:spPr>
      </p:pic>
      <p:pic>
        <p:nvPicPr>
          <p:cNvPr id="2" name="Picture 1">
            <a:extLst>
              <a:ext uri="{FF2B5EF4-FFF2-40B4-BE49-F238E27FC236}">
                <a16:creationId xmlns:a16="http://schemas.microsoft.com/office/drawing/2014/main" id="{37949D9E-70B7-F4A2-90B3-7ACE61E48B1B}"/>
              </a:ext>
            </a:extLst>
          </p:cNvPr>
          <p:cNvPicPr>
            <a:picLocks noChangeAspect="1"/>
          </p:cNvPicPr>
          <p:nvPr/>
        </p:nvPicPr>
        <p:blipFill>
          <a:blip r:embed="rId12"/>
          <a:stretch>
            <a:fillRect/>
          </a:stretch>
        </p:blipFill>
        <p:spPr>
          <a:xfrm>
            <a:off x="53193" y="4289433"/>
            <a:ext cx="1649730" cy="1854200"/>
          </a:xfrm>
          <a:prstGeom prst="rect">
            <a:avLst/>
          </a:prstGeom>
        </p:spPr>
      </p:pic>
      <p:pic>
        <p:nvPicPr>
          <p:cNvPr id="11" name="Picture 10">
            <a:extLst>
              <a:ext uri="{FF2B5EF4-FFF2-40B4-BE49-F238E27FC236}">
                <a16:creationId xmlns:a16="http://schemas.microsoft.com/office/drawing/2014/main" id="{D4DA7BA5-805C-F4C4-4911-39A03B51B6C0}"/>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903512" y="4585493"/>
            <a:ext cx="1421803" cy="1435435"/>
          </a:xfrm>
          <a:prstGeom prst="rect">
            <a:avLst/>
          </a:prstGeom>
          <a:noFill/>
          <a:ln>
            <a:noFill/>
          </a:ln>
        </p:spPr>
      </p:pic>
      <p:pic>
        <p:nvPicPr>
          <p:cNvPr id="9" name="Picture 8">
            <a:extLst>
              <a:ext uri="{FF2B5EF4-FFF2-40B4-BE49-F238E27FC236}">
                <a16:creationId xmlns:a16="http://schemas.microsoft.com/office/drawing/2014/main" id="{08E8867A-8BCB-F9E4-EB00-B6B9C39C9C2F}"/>
              </a:ext>
            </a:extLst>
          </p:cNvPr>
          <p:cNvPicPr>
            <a:picLocks noChangeAspect="1"/>
          </p:cNvPicPr>
          <p:nvPr/>
        </p:nvPicPr>
        <p:blipFill>
          <a:blip r:embed="rId14"/>
          <a:stretch>
            <a:fillRect/>
          </a:stretch>
        </p:blipFill>
        <p:spPr>
          <a:xfrm>
            <a:off x="153079" y="1175889"/>
            <a:ext cx="1557432" cy="2125246"/>
          </a:xfrm>
          <a:prstGeom prst="rect">
            <a:avLst/>
          </a:prstGeom>
        </p:spPr>
      </p:pic>
      <p:pic>
        <p:nvPicPr>
          <p:cNvPr id="4" name="Picture 3">
            <a:extLst>
              <a:ext uri="{FF2B5EF4-FFF2-40B4-BE49-F238E27FC236}">
                <a16:creationId xmlns:a16="http://schemas.microsoft.com/office/drawing/2014/main" id="{75E67C99-9355-26B5-7B52-2529D3DC14A1}"/>
              </a:ext>
            </a:extLst>
          </p:cNvPr>
          <p:cNvPicPr>
            <a:picLocks noChangeAspect="1"/>
          </p:cNvPicPr>
          <p:nvPr/>
        </p:nvPicPr>
        <p:blipFill>
          <a:blip r:embed="rId15"/>
          <a:stretch>
            <a:fillRect/>
          </a:stretch>
        </p:blipFill>
        <p:spPr>
          <a:xfrm>
            <a:off x="1191795" y="4469588"/>
            <a:ext cx="1366089" cy="1631104"/>
          </a:xfrm>
          <a:prstGeom prst="rect">
            <a:avLst/>
          </a:prstGeom>
        </p:spPr>
      </p:pic>
      <p:pic>
        <p:nvPicPr>
          <p:cNvPr id="34" name="Picture 33" descr="Commotion In The Ocean : Andreae, Giles, Wojtowycz, David: Amazon.co.uk:  Books">
            <a:extLst>
              <a:ext uri="{FF2B5EF4-FFF2-40B4-BE49-F238E27FC236}">
                <a16:creationId xmlns:a16="http://schemas.microsoft.com/office/drawing/2014/main" id="{9857088F-FD7E-ADA6-2C8B-5019641CDE46}"/>
              </a:ext>
            </a:extLst>
          </p:cNvPr>
          <p:cNvPicPr>
            <a:picLocks noChangeAspect="1"/>
          </p:cNvPicPr>
          <p:nvPr/>
        </p:nvPicPr>
        <p:blipFill>
          <a:blip r:embed="rId16"/>
          <a:stretch>
            <a:fillRect/>
          </a:stretch>
        </p:blipFill>
        <p:spPr>
          <a:xfrm>
            <a:off x="1609805" y="1143642"/>
            <a:ext cx="1665055" cy="2125246"/>
          </a:xfrm>
          <a:prstGeom prst="rect">
            <a:avLst/>
          </a:prstGeom>
        </p:spPr>
      </p:pic>
      <p:sp>
        <p:nvSpPr>
          <p:cNvPr id="3" name="TextBox 2">
            <a:extLst>
              <a:ext uri="{FF2B5EF4-FFF2-40B4-BE49-F238E27FC236}">
                <a16:creationId xmlns:a16="http://schemas.microsoft.com/office/drawing/2014/main" id="{3A4DA54F-0EDD-D0D7-20BC-A6B1C1C56618}"/>
              </a:ext>
            </a:extLst>
          </p:cNvPr>
          <p:cNvSpPr txBox="1"/>
          <p:nvPr/>
        </p:nvSpPr>
        <p:spPr>
          <a:xfrm>
            <a:off x="3160889" y="198644"/>
            <a:ext cx="5954259" cy="477707"/>
          </a:xfrm>
          <a:prstGeom prst="rect">
            <a:avLst/>
          </a:prstGeom>
          <a:noFill/>
          <a:ln w="15875">
            <a:solidFill>
              <a:schemeClr val="tx1"/>
            </a:solidFill>
          </a:ln>
        </p:spPr>
        <p:txBody>
          <a:bodyPr wrap="square" lIns="91440" tIns="45720" rIns="91440" bIns="45720" rtlCol="0" anchor="t">
            <a:spAutoFit/>
          </a:bodyPr>
          <a:lstStyle/>
          <a:p>
            <a:pPr algn="ctr"/>
            <a:r>
              <a:rPr lang="en-GB" sz="2400" b="1" dirty="0">
                <a:solidFill>
                  <a:schemeClr val="accent1">
                    <a:lumMod val="75000"/>
                  </a:schemeClr>
                </a:solidFill>
                <a:latin typeface="Century Gothic"/>
              </a:rPr>
              <a:t>Key Texts</a:t>
            </a:r>
          </a:p>
        </p:txBody>
      </p:sp>
      <p:sp>
        <p:nvSpPr>
          <p:cNvPr id="5" name="Rectangle: Rounded Corners 4">
            <a:extLst>
              <a:ext uri="{FF2B5EF4-FFF2-40B4-BE49-F238E27FC236}">
                <a16:creationId xmlns:a16="http://schemas.microsoft.com/office/drawing/2014/main" id="{9FB0D490-F47E-6D64-353D-B8C5A3868F3B}"/>
              </a:ext>
            </a:extLst>
          </p:cNvPr>
          <p:cNvSpPr/>
          <p:nvPr/>
        </p:nvSpPr>
        <p:spPr>
          <a:xfrm>
            <a:off x="128336" y="3064041"/>
            <a:ext cx="11903241" cy="625641"/>
          </a:xfrm>
          <a:prstGeom prst="roundRect">
            <a:avLst/>
          </a:prstGeom>
          <a:solidFill>
            <a:schemeClr val="accent1">
              <a:lumMod val="60000"/>
              <a:lumOff val="4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E7D45B7-59F1-FA0F-9CD4-7A8771C32002}"/>
              </a:ext>
            </a:extLst>
          </p:cNvPr>
          <p:cNvSpPr txBox="1"/>
          <p:nvPr/>
        </p:nvSpPr>
        <p:spPr>
          <a:xfrm>
            <a:off x="1598543" y="2935965"/>
            <a:ext cx="22619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                                        </a:t>
            </a:r>
            <a:r>
              <a:rPr lang="en-US">
                <a:latin typeface="Calibri"/>
                <a:cs typeface="Calibri"/>
              </a:rPr>
              <a:t>        </a:t>
            </a:r>
            <a:r>
              <a:rPr lang="en-US" b="1">
                <a:latin typeface="Calibri"/>
                <a:cs typeface="Calibri"/>
              </a:rPr>
              <a:t>    </a:t>
            </a:r>
            <a:r>
              <a:rPr lang="en-US" b="1">
                <a:latin typeface="Century Gothic"/>
                <a:cs typeface="Calibri"/>
              </a:rPr>
              <a:t>Literacy</a:t>
            </a:r>
          </a:p>
        </p:txBody>
      </p:sp>
      <p:sp>
        <p:nvSpPr>
          <p:cNvPr id="18" name="TextBox 17">
            <a:extLst>
              <a:ext uri="{FF2B5EF4-FFF2-40B4-BE49-F238E27FC236}">
                <a16:creationId xmlns:a16="http://schemas.microsoft.com/office/drawing/2014/main" id="{DF6D75F4-7A35-62E1-8728-F24B1A341F94}"/>
              </a:ext>
            </a:extLst>
          </p:cNvPr>
          <p:cNvSpPr txBox="1"/>
          <p:nvPr/>
        </p:nvSpPr>
        <p:spPr>
          <a:xfrm>
            <a:off x="5305582" y="3194965"/>
            <a:ext cx="46040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                   </a:t>
            </a:r>
            <a:r>
              <a:rPr lang="en-US" b="1" dirty="0">
                <a:cs typeface="Calibri"/>
              </a:rPr>
              <a:t>                     </a:t>
            </a:r>
            <a:r>
              <a:rPr lang="en-US" b="1" dirty="0">
                <a:latin typeface="Calibri"/>
                <a:cs typeface="Calibri"/>
              </a:rPr>
              <a:t>  </a:t>
            </a:r>
            <a:r>
              <a:rPr lang="en-US" b="1" dirty="0">
                <a:latin typeface="Century Gothic"/>
                <a:cs typeface="Calibri"/>
              </a:rPr>
              <a:t>       PSED</a:t>
            </a:r>
          </a:p>
        </p:txBody>
      </p:sp>
      <p:sp>
        <p:nvSpPr>
          <p:cNvPr id="15" name="Rectangle: Rounded Corners 14">
            <a:extLst>
              <a:ext uri="{FF2B5EF4-FFF2-40B4-BE49-F238E27FC236}">
                <a16:creationId xmlns:a16="http://schemas.microsoft.com/office/drawing/2014/main" id="{C4BA4722-7D0B-A744-1116-63044A664DAE}"/>
              </a:ext>
            </a:extLst>
          </p:cNvPr>
          <p:cNvSpPr/>
          <p:nvPr/>
        </p:nvSpPr>
        <p:spPr>
          <a:xfrm>
            <a:off x="144377" y="6047872"/>
            <a:ext cx="11903241" cy="625641"/>
          </a:xfrm>
          <a:prstGeom prst="roundRect">
            <a:avLst/>
          </a:prstGeom>
          <a:solidFill>
            <a:schemeClr val="accent1">
              <a:lumMod val="60000"/>
              <a:lumOff val="4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80C28BF-3906-2E3D-A075-3E091634DED1}"/>
              </a:ext>
            </a:extLst>
          </p:cNvPr>
          <p:cNvSpPr txBox="1"/>
          <p:nvPr/>
        </p:nvSpPr>
        <p:spPr>
          <a:xfrm>
            <a:off x="7551386" y="6215765"/>
            <a:ext cx="44475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                                        </a:t>
            </a:r>
            <a:r>
              <a:rPr lang="en-US" dirty="0">
                <a:latin typeface="Calibri"/>
                <a:cs typeface="Calibri"/>
              </a:rPr>
              <a:t>        </a:t>
            </a:r>
            <a:r>
              <a:rPr lang="en-US" dirty="0">
                <a:solidFill>
                  <a:schemeClr val="accent6">
                    <a:lumMod val="75000"/>
                  </a:schemeClr>
                </a:solidFill>
                <a:latin typeface="Calibri"/>
                <a:cs typeface="Calibri"/>
              </a:rPr>
              <a:t> </a:t>
            </a:r>
            <a:r>
              <a:rPr lang="en-US" dirty="0">
                <a:latin typeface="Calibri"/>
                <a:cs typeface="Calibri"/>
              </a:rPr>
              <a:t>  </a:t>
            </a:r>
            <a:r>
              <a:rPr lang="en-US" b="1" dirty="0">
                <a:latin typeface="Calibri"/>
                <a:cs typeface="Calibri"/>
              </a:rPr>
              <a:t> </a:t>
            </a:r>
            <a:r>
              <a:rPr lang="en-US" b="1" dirty="0">
                <a:latin typeface="Century Gothic"/>
                <a:cs typeface="Calibri"/>
              </a:rPr>
              <a:t>Geography</a:t>
            </a:r>
          </a:p>
        </p:txBody>
      </p:sp>
      <p:sp>
        <p:nvSpPr>
          <p:cNvPr id="17" name="TextBox 16">
            <a:extLst>
              <a:ext uri="{FF2B5EF4-FFF2-40B4-BE49-F238E27FC236}">
                <a16:creationId xmlns:a16="http://schemas.microsoft.com/office/drawing/2014/main" id="{6610B067-A7DC-EF4E-FE7A-D4EF1F95FD24}"/>
              </a:ext>
            </a:extLst>
          </p:cNvPr>
          <p:cNvSpPr txBox="1"/>
          <p:nvPr/>
        </p:nvSpPr>
        <p:spPr>
          <a:xfrm>
            <a:off x="-1524002" y="6192251"/>
            <a:ext cx="37859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                                        </a:t>
            </a:r>
            <a:r>
              <a:rPr lang="en-US">
                <a:latin typeface="Calibri"/>
                <a:cs typeface="Calibri"/>
              </a:rPr>
              <a:t>          </a:t>
            </a:r>
            <a:r>
              <a:rPr lang="en-US" b="1">
                <a:latin typeface="Calibri"/>
                <a:cs typeface="Calibri"/>
              </a:rPr>
              <a:t>  </a:t>
            </a:r>
            <a:r>
              <a:rPr lang="en-US" b="1">
                <a:latin typeface="Century Gothic"/>
                <a:cs typeface="Calibri"/>
              </a:rPr>
              <a:t>English</a:t>
            </a:r>
          </a:p>
        </p:txBody>
      </p:sp>
      <p:sp>
        <p:nvSpPr>
          <p:cNvPr id="32" name="Flowchart: Alternate Process 31">
            <a:extLst>
              <a:ext uri="{FF2B5EF4-FFF2-40B4-BE49-F238E27FC236}">
                <a16:creationId xmlns:a16="http://schemas.microsoft.com/office/drawing/2014/main" id="{F382248A-63DC-83DD-D563-DD8FAD2DA85D}"/>
              </a:ext>
            </a:extLst>
          </p:cNvPr>
          <p:cNvSpPr/>
          <p:nvPr/>
        </p:nvSpPr>
        <p:spPr>
          <a:xfrm>
            <a:off x="5558590" y="3128211"/>
            <a:ext cx="1435768" cy="481262"/>
          </a:xfrm>
          <a:prstGeom prst="flowChartAlternateProcess">
            <a:avLst/>
          </a:prstGeom>
          <a:solidFill>
            <a:schemeClr val="bg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A635921-42AC-8BD8-313D-88FB32370679}"/>
              </a:ext>
            </a:extLst>
          </p:cNvPr>
          <p:cNvSpPr txBox="1"/>
          <p:nvPr/>
        </p:nvSpPr>
        <p:spPr>
          <a:xfrm>
            <a:off x="5686927" y="3184357"/>
            <a:ext cx="1187115" cy="400110"/>
          </a:xfrm>
          <a:prstGeom prst="rect">
            <a:avLst/>
          </a:prstGeom>
          <a:solidFill>
            <a:schemeClr val="bg2"/>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latin typeface="Century Gothic"/>
                <a:cs typeface="Calibri"/>
              </a:rPr>
              <a:t>EYFS</a:t>
            </a:r>
            <a:endParaRPr lang="en-US" sz="2000" b="1">
              <a:latin typeface="Century Gothic"/>
            </a:endParaRPr>
          </a:p>
        </p:txBody>
      </p:sp>
      <p:sp>
        <p:nvSpPr>
          <p:cNvPr id="33" name="Flowchart: Alternate Process 32">
            <a:extLst>
              <a:ext uri="{FF2B5EF4-FFF2-40B4-BE49-F238E27FC236}">
                <a16:creationId xmlns:a16="http://schemas.microsoft.com/office/drawing/2014/main" id="{172E8E89-2C4C-C07B-8EAF-F58B0C9DDFAD}"/>
              </a:ext>
            </a:extLst>
          </p:cNvPr>
          <p:cNvSpPr/>
          <p:nvPr/>
        </p:nvSpPr>
        <p:spPr>
          <a:xfrm>
            <a:off x="5550568" y="6113400"/>
            <a:ext cx="1435768" cy="481262"/>
          </a:xfrm>
          <a:prstGeom prst="flowChartAlternateProcess">
            <a:avLst/>
          </a:prstGeom>
          <a:solidFill>
            <a:schemeClr val="bg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925282B-5140-AEE8-CEBE-689D609BCC61}"/>
              </a:ext>
            </a:extLst>
          </p:cNvPr>
          <p:cNvSpPr txBox="1"/>
          <p:nvPr/>
        </p:nvSpPr>
        <p:spPr>
          <a:xfrm>
            <a:off x="5751092" y="6176208"/>
            <a:ext cx="1122947" cy="400110"/>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latin typeface="Century Gothic"/>
                <a:cs typeface="Calibri"/>
              </a:rPr>
              <a:t>KS1</a:t>
            </a:r>
            <a:endParaRPr lang="en-US" sz="2000">
              <a:latin typeface="Century Gothic"/>
            </a:endParaRPr>
          </a:p>
        </p:txBody>
      </p:sp>
      <p:sp>
        <p:nvSpPr>
          <p:cNvPr id="10" name="TextBox 9">
            <a:extLst>
              <a:ext uri="{FF2B5EF4-FFF2-40B4-BE49-F238E27FC236}">
                <a16:creationId xmlns:a16="http://schemas.microsoft.com/office/drawing/2014/main" id="{4E7A389A-6C62-F2EB-3901-F1C9127208F6}"/>
              </a:ext>
            </a:extLst>
          </p:cNvPr>
          <p:cNvSpPr txBox="1"/>
          <p:nvPr/>
        </p:nvSpPr>
        <p:spPr>
          <a:xfrm>
            <a:off x="7551386" y="6239957"/>
            <a:ext cx="243307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                                </a:t>
            </a:r>
            <a:r>
              <a:rPr lang="en-US" dirty="0">
                <a:solidFill>
                  <a:schemeClr val="accent6">
                    <a:lumMod val="75000"/>
                  </a:schemeClr>
                </a:solidFill>
                <a:latin typeface="Century Gothic"/>
                <a:cs typeface="Calibri"/>
              </a:rPr>
              <a:t> </a:t>
            </a:r>
            <a:r>
              <a:rPr lang="en-US" b="1" dirty="0">
                <a:latin typeface="Century Gothic"/>
                <a:cs typeface="Calibri"/>
              </a:rPr>
              <a:t>  RE</a:t>
            </a:r>
          </a:p>
        </p:txBody>
      </p:sp>
      <p:sp>
        <p:nvSpPr>
          <p:cNvPr id="25" name="TextBox 24">
            <a:extLst>
              <a:ext uri="{FF2B5EF4-FFF2-40B4-BE49-F238E27FC236}">
                <a16:creationId xmlns:a16="http://schemas.microsoft.com/office/drawing/2014/main" id="{D30D0849-F9A5-9014-03B4-287FA34BB711}"/>
              </a:ext>
            </a:extLst>
          </p:cNvPr>
          <p:cNvSpPr txBox="1"/>
          <p:nvPr/>
        </p:nvSpPr>
        <p:spPr>
          <a:xfrm>
            <a:off x="9593386" y="2920402"/>
            <a:ext cx="20779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                   </a:t>
            </a:r>
            <a:r>
              <a:rPr lang="en-US" b="1" dirty="0">
                <a:cs typeface="Calibri"/>
              </a:rPr>
              <a:t>                     </a:t>
            </a:r>
            <a:r>
              <a:rPr lang="en-US" b="1" dirty="0">
                <a:latin typeface="Calibri"/>
                <a:cs typeface="Calibri"/>
              </a:rPr>
              <a:t>  </a:t>
            </a:r>
            <a:r>
              <a:rPr lang="en-US" b="1" dirty="0">
                <a:latin typeface="Century Gothic"/>
                <a:cs typeface="Calibri"/>
              </a:rPr>
              <a:t>      UW</a:t>
            </a:r>
            <a:endParaRPr lang="en-US" dirty="0"/>
          </a:p>
        </p:txBody>
      </p:sp>
      <p:sp>
        <p:nvSpPr>
          <p:cNvPr id="13" name="TextBox 12">
            <a:extLst>
              <a:ext uri="{FF2B5EF4-FFF2-40B4-BE49-F238E27FC236}">
                <a16:creationId xmlns:a16="http://schemas.microsoft.com/office/drawing/2014/main" id="{E8BE9041-9E7D-B686-E6F2-9DD5249039E3}"/>
              </a:ext>
            </a:extLst>
          </p:cNvPr>
          <p:cNvSpPr txBox="1"/>
          <p:nvPr/>
        </p:nvSpPr>
        <p:spPr>
          <a:xfrm>
            <a:off x="2326096" y="6187876"/>
            <a:ext cx="30435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                                </a:t>
            </a:r>
            <a:r>
              <a:rPr lang="en-US" dirty="0">
                <a:solidFill>
                  <a:schemeClr val="accent6">
                    <a:lumMod val="75000"/>
                  </a:schemeClr>
                </a:solidFill>
                <a:latin typeface="Century Gothic"/>
                <a:cs typeface="Calibri"/>
              </a:rPr>
              <a:t> </a:t>
            </a:r>
            <a:r>
              <a:rPr lang="en-US" b="1" dirty="0">
                <a:latin typeface="Century Gothic"/>
                <a:cs typeface="Calibri"/>
              </a:rPr>
              <a:t>  PSHE</a:t>
            </a:r>
          </a:p>
        </p:txBody>
      </p:sp>
      <p:pic>
        <p:nvPicPr>
          <p:cNvPr id="14" name="Picture 13">
            <a:extLst>
              <a:ext uri="{FF2B5EF4-FFF2-40B4-BE49-F238E27FC236}">
                <a16:creationId xmlns:a16="http://schemas.microsoft.com/office/drawing/2014/main" id="{F2DFC0F0-89C2-E083-8A8E-84B22D91E54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584262" y="4496876"/>
            <a:ext cx="1192499" cy="1535343"/>
          </a:xfrm>
          <a:prstGeom prst="rect">
            <a:avLst/>
          </a:prstGeom>
        </p:spPr>
      </p:pic>
      <p:pic>
        <p:nvPicPr>
          <p:cNvPr id="16" name="Picture 15">
            <a:extLst>
              <a:ext uri="{FF2B5EF4-FFF2-40B4-BE49-F238E27FC236}">
                <a16:creationId xmlns:a16="http://schemas.microsoft.com/office/drawing/2014/main" id="{99A963EA-5652-B9BD-5CE2-F82F73BB2C1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567163" y="4755672"/>
            <a:ext cx="1241997" cy="1269430"/>
          </a:xfrm>
          <a:prstGeom prst="rect">
            <a:avLst/>
          </a:prstGeom>
        </p:spPr>
      </p:pic>
    </p:spTree>
    <p:extLst>
      <p:ext uri="{BB962C8B-B14F-4D97-AF65-F5344CB8AC3E}">
        <p14:creationId xmlns:p14="http://schemas.microsoft.com/office/powerpoint/2010/main" val="737480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3D1A6DAE-CAF8-71C7-41EA-E2DC3315F178}"/>
              </a:ext>
            </a:extLst>
          </p:cNvPr>
          <p:cNvGraphicFramePr>
            <a:graphicFrameLocks noGrp="1"/>
          </p:cNvGraphicFramePr>
          <p:nvPr>
            <p:ph idx="1"/>
            <p:extLst>
              <p:ext uri="{D42A27DB-BD31-4B8C-83A1-F6EECF244321}">
                <p14:modId xmlns:p14="http://schemas.microsoft.com/office/powerpoint/2010/main" val="2071153132"/>
              </p:ext>
            </p:extLst>
          </p:nvPr>
        </p:nvGraphicFramePr>
        <p:xfrm>
          <a:off x="165370" y="155643"/>
          <a:ext cx="11799650" cy="6559988"/>
        </p:xfrm>
        <a:graphic>
          <a:graphicData uri="http://schemas.openxmlformats.org/drawingml/2006/table">
            <a:tbl>
              <a:tblPr/>
              <a:tblGrid>
                <a:gridCol w="2385634">
                  <a:extLst>
                    <a:ext uri="{9D8B030D-6E8A-4147-A177-3AD203B41FA5}">
                      <a16:colId xmlns:a16="http://schemas.microsoft.com/office/drawing/2014/main" val="2034231653"/>
                    </a:ext>
                  </a:extLst>
                </a:gridCol>
                <a:gridCol w="3259698">
                  <a:extLst>
                    <a:ext uri="{9D8B030D-6E8A-4147-A177-3AD203B41FA5}">
                      <a16:colId xmlns:a16="http://schemas.microsoft.com/office/drawing/2014/main" val="1942255543"/>
                    </a:ext>
                  </a:extLst>
                </a:gridCol>
                <a:gridCol w="3077159">
                  <a:extLst>
                    <a:ext uri="{9D8B030D-6E8A-4147-A177-3AD203B41FA5}">
                      <a16:colId xmlns:a16="http://schemas.microsoft.com/office/drawing/2014/main" val="136961432"/>
                    </a:ext>
                  </a:extLst>
                </a:gridCol>
                <a:gridCol w="3077159">
                  <a:extLst>
                    <a:ext uri="{9D8B030D-6E8A-4147-A177-3AD203B41FA5}">
                      <a16:colId xmlns:a16="http://schemas.microsoft.com/office/drawing/2014/main" val="319080862"/>
                    </a:ext>
                  </a:extLst>
                </a:gridCol>
              </a:tblGrid>
              <a:tr h="327504">
                <a:tc rowSpan="2">
                  <a:txBody>
                    <a:bodyPr/>
                    <a:lstStyle/>
                    <a:p>
                      <a:pPr algn="ctr" rtl="0" fontAlgn="base"/>
                      <a:r>
                        <a:rPr lang="en-GB" sz="1800" b="1" i="0" dirty="0">
                          <a:effectLst/>
                          <a:latin typeface="Century Gothic" panose="020B0502020202020204" pitchFamily="34" charset="0"/>
                        </a:rPr>
                        <a:t>SUMMER 1</a:t>
                      </a:r>
                      <a:r>
                        <a:rPr lang="en-GB" sz="1800" b="0" i="0" dirty="0">
                          <a:effectLst/>
                          <a:latin typeface="Century Gothic" panose="020B0502020202020204" pitchFamily="34" charset="0"/>
                        </a:rPr>
                        <a:t> </a:t>
                      </a:r>
                    </a:p>
                    <a:p>
                      <a:pPr algn="ctr" rtl="0" fontAlgn="base"/>
                      <a:r>
                        <a:rPr lang="en-GB" sz="1600" b="1" i="0" dirty="0">
                          <a:effectLst/>
                          <a:latin typeface="Century Gothic" panose="020B0502020202020204" pitchFamily="34" charset="0"/>
                        </a:rPr>
                        <a:t>Overview</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ase"/>
                      <a:r>
                        <a:rPr lang="en-GB" sz="1400" b="1" i="0" dirty="0">
                          <a:effectLst/>
                          <a:latin typeface="Century Gothic" panose="020B0502020202020204" pitchFamily="34" charset="0"/>
                        </a:rPr>
                        <a:t>EYFS</a:t>
                      </a:r>
                      <a:r>
                        <a:rPr lang="en-GB" sz="1400" b="0" i="0" dirty="0">
                          <a:effectLst/>
                          <a:latin typeface="Century Gothic" panose="020B0502020202020204" pitchFamily="34" charset="0"/>
                        </a:rPr>
                        <a:t> </a:t>
                      </a:r>
                      <a:endParaRPr lang="en-GB" sz="1800" b="0" i="0" dirty="0">
                        <a:effectLst/>
                        <a:latin typeface="Century Gothic" panose="020B0502020202020204" pitchFamily="34" charset="0"/>
                      </a:endParaRP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GB" sz="1400" b="1" i="0" dirty="0">
                          <a:effectLst/>
                          <a:latin typeface="Century Gothic" panose="020B0502020202020204" pitchFamily="34" charset="0"/>
                        </a:rPr>
                        <a:t>YEAR 1</a:t>
                      </a:r>
                      <a:r>
                        <a:rPr lang="en-GB" sz="1400" b="0" i="0" dirty="0">
                          <a:effectLst/>
                          <a:latin typeface="Century Gothic" panose="020B0502020202020204" pitchFamily="34" charset="0"/>
                        </a:rPr>
                        <a:t> </a:t>
                      </a:r>
                      <a:endParaRPr lang="en-GB" sz="1800" b="0" i="0" dirty="0">
                        <a:effectLst/>
                        <a:latin typeface="Century Gothic" panose="020B0502020202020204" pitchFamily="34" charset="0"/>
                      </a:endParaRP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GB" sz="1400" b="1" i="0" dirty="0">
                          <a:effectLst/>
                          <a:latin typeface="Century Gothic" panose="020B0502020202020204" pitchFamily="34" charset="0"/>
                        </a:rPr>
                        <a:t>YEAR 2</a:t>
                      </a:r>
                      <a:r>
                        <a:rPr lang="en-GB" sz="1400" b="0" i="0" dirty="0">
                          <a:effectLst/>
                          <a:latin typeface="Century Gothic" panose="020B0502020202020204" pitchFamily="34" charset="0"/>
                        </a:rPr>
                        <a:t> </a:t>
                      </a:r>
                      <a:endParaRPr lang="en-GB" sz="1800" b="0" i="0" dirty="0">
                        <a:effectLst/>
                        <a:latin typeface="Century Gothic" panose="020B0502020202020204" pitchFamily="34" charset="0"/>
                      </a:endParaRP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2562108"/>
                  </a:ext>
                </a:extLst>
              </a:tr>
              <a:tr h="257346">
                <a:tc vMerge="1">
                  <a:txBody>
                    <a:bodyPr/>
                    <a:lstStyle/>
                    <a:p>
                      <a:endParaRPr lang="en-GB"/>
                    </a:p>
                  </a:txBody>
                  <a:tcPr/>
                </a:tc>
                <a:tc>
                  <a:txBody>
                    <a:bodyPr/>
                    <a:lstStyle/>
                    <a:p>
                      <a:pPr algn="ctr" rtl="0" fontAlgn="base"/>
                      <a:r>
                        <a:rPr lang="en-GB" sz="1400" b="1" i="0" dirty="0">
                          <a:effectLst/>
                          <a:latin typeface="Century Gothic" panose="020B0502020202020204" pitchFamily="34" charset="0"/>
                        </a:rPr>
                        <a:t>Commotion in the Ocean!</a:t>
                      </a:r>
                      <a:r>
                        <a:rPr lang="en-GB" sz="1400" b="0" i="0" dirty="0">
                          <a:effectLst/>
                          <a:latin typeface="Century Gothic" panose="020B0502020202020204" pitchFamily="34" charset="0"/>
                        </a:rPr>
                        <a:t> </a:t>
                      </a:r>
                      <a:endParaRPr lang="en-GB" sz="1800" b="0" i="0" dirty="0">
                        <a:effectLst/>
                        <a:latin typeface="Century Gothic" panose="020B0502020202020204" pitchFamily="34" charset="0"/>
                      </a:endParaRP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2">
                  <a:txBody>
                    <a:bodyPr/>
                    <a:lstStyle/>
                    <a:p>
                      <a:pPr algn="ctr" rtl="0" fontAlgn="base"/>
                      <a:r>
                        <a:rPr lang="en-GB" sz="1400" b="1" i="0" dirty="0">
                          <a:effectLst/>
                          <a:latin typeface="Century Gothic" panose="020B0502020202020204" pitchFamily="34" charset="0"/>
                        </a:rPr>
                        <a:t>Land Ahoy!</a:t>
                      </a:r>
                      <a:r>
                        <a:rPr lang="en-GB" sz="1400" b="0" i="0" dirty="0">
                          <a:effectLst/>
                          <a:latin typeface="Century Gothic" panose="020B0502020202020204" pitchFamily="34" charset="0"/>
                        </a:rPr>
                        <a:t> </a:t>
                      </a:r>
                      <a:endParaRPr lang="en-GB" sz="1800" b="0" i="0" dirty="0">
                        <a:effectLst/>
                        <a:latin typeface="Century Gothic" panose="020B0502020202020204" pitchFamily="34" charset="0"/>
                      </a:endParaRP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GB"/>
                    </a:p>
                  </a:txBody>
                  <a:tcPr/>
                </a:tc>
                <a:extLst>
                  <a:ext uri="{0D108BD9-81ED-4DB2-BD59-A6C34878D82A}">
                    <a16:rowId xmlns:a16="http://schemas.microsoft.com/office/drawing/2014/main" val="3973586371"/>
                  </a:ext>
                </a:extLst>
              </a:tr>
              <a:tr h="370478">
                <a:tc>
                  <a:txBody>
                    <a:bodyPr/>
                    <a:lstStyle/>
                    <a:p>
                      <a:pPr algn="ctr" rtl="0" fontAlgn="base"/>
                      <a:r>
                        <a:rPr lang="en-GB" sz="1200" b="1" i="0" dirty="0">
                          <a:effectLst/>
                          <a:latin typeface="Century Gothic" panose="020B0502020202020204" pitchFamily="34" charset="0"/>
                        </a:rPr>
                        <a:t>WOW event</a:t>
                      </a:r>
                      <a:endParaRPr lang="en-GB" sz="1400" b="1" i="0" dirty="0">
                        <a:effectLst/>
                        <a:latin typeface="Century Gothic" panose="020B0502020202020204" pitchFamily="34" charset="0"/>
                      </a:endParaRP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ase"/>
                      <a:r>
                        <a:rPr lang="en-GB" sz="1100" b="1" i="0" dirty="0" err="1">
                          <a:effectLst/>
                          <a:latin typeface="Century Gothic" panose="020B0502020202020204" pitchFamily="34" charset="0"/>
                        </a:rPr>
                        <a:t>Hamerton</a:t>
                      </a:r>
                      <a:r>
                        <a:rPr lang="en-GB" sz="1100" b="1" i="0" dirty="0">
                          <a:effectLst/>
                          <a:latin typeface="Century Gothic" panose="020B0502020202020204" pitchFamily="34" charset="0"/>
                        </a:rPr>
                        <a:t> Zoo </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ase"/>
                      <a:r>
                        <a:rPr lang="en-GB" sz="1100" b="1" i="0" dirty="0">
                          <a:effectLst/>
                          <a:latin typeface="Century Gothic" panose="020B0502020202020204" pitchFamily="34" charset="0"/>
                        </a:rPr>
                        <a:t>In-school event: </a:t>
                      </a:r>
                    </a:p>
                    <a:p>
                      <a:pPr algn="ctr" rtl="0" fontAlgn="base"/>
                      <a:r>
                        <a:rPr lang="en-GB" sz="1100" b="1" i="0" dirty="0">
                          <a:effectLst/>
                          <a:latin typeface="Century Gothic" panose="020B0502020202020204" pitchFamily="34" charset="0"/>
                        </a:rPr>
                        <a:t>A day at the seaside</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ase"/>
                      <a:r>
                        <a:rPr lang="en-GB" sz="1100" b="1" i="0" dirty="0">
                          <a:effectLst/>
                          <a:latin typeface="Century Gothic" panose="020B0502020202020204" pitchFamily="34" charset="0"/>
                        </a:rPr>
                        <a:t>In-school event:</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1" i="0" dirty="0">
                          <a:effectLst/>
                          <a:latin typeface="Century Gothic" panose="020B0502020202020204" pitchFamily="34" charset="0"/>
                        </a:rPr>
                        <a:t>Pirates around the world  </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02370781"/>
                  </a:ext>
                </a:extLst>
              </a:tr>
              <a:tr h="401020">
                <a:tc>
                  <a:txBody>
                    <a:bodyPr/>
                    <a:lstStyle/>
                    <a:p>
                      <a:pPr algn="l" rtl="0" fontAlgn="base"/>
                      <a:r>
                        <a:rPr lang="en-GB" sz="1200" b="1" i="0" kern="1200" dirty="0">
                          <a:solidFill>
                            <a:schemeClr val="tx1"/>
                          </a:solidFill>
                          <a:effectLst/>
                          <a:latin typeface="Century Gothic" panose="020B0502020202020204" pitchFamily="34" charset="0"/>
                          <a:ea typeface="+mn-ea"/>
                          <a:cs typeface="+mn-cs"/>
                        </a:rPr>
                        <a:t>Science </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ase"/>
                      <a:r>
                        <a:rPr lang="en-GB" sz="1000" b="0" i="0" dirty="0">
                          <a:effectLst/>
                          <a:latin typeface="Century Gothic" panose="020B0502020202020204" pitchFamily="34" charset="0"/>
                        </a:rPr>
                        <a:t>Zoos: </a:t>
                      </a:r>
                      <a:r>
                        <a:rPr lang="en-GB" sz="1000" b="0" i="0" kern="1200" dirty="0">
                          <a:solidFill>
                            <a:schemeClr val="tx1"/>
                          </a:solidFill>
                          <a:effectLst/>
                          <a:latin typeface="Century Gothic" panose="020B0502020202020204" pitchFamily="34" charset="0"/>
                          <a:ea typeface="+mn-ea"/>
                          <a:cs typeface="+mn-cs"/>
                        </a:rPr>
                        <a:t>Who looks after the animals? What do some of the animals need? </a:t>
                      </a:r>
                    </a:p>
                    <a:p>
                      <a:pPr algn="ctr" rtl="0" fontAlgn="base"/>
                      <a:r>
                        <a:rPr lang="en-GB" sz="1000" b="0" i="0" kern="1200" dirty="0">
                          <a:solidFill>
                            <a:schemeClr val="tx1"/>
                          </a:solidFill>
                          <a:effectLst/>
                          <a:latin typeface="Century Gothic" panose="020B0502020202020204" pitchFamily="34" charset="0"/>
                          <a:ea typeface="+mn-ea"/>
                          <a:cs typeface="+mn-cs"/>
                        </a:rPr>
                        <a:t>Changing materials: melting ice</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GB" sz="1000" b="0" i="0" dirty="0">
                          <a:effectLst/>
                          <a:latin typeface="Century Gothic" panose="020B0502020202020204" pitchFamily="34" charset="0"/>
                        </a:rPr>
                        <a:t>Materials found on a beach: properties </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GB" sz="1000" b="0" i="0" dirty="0">
                          <a:effectLst/>
                          <a:latin typeface="Century Gothic" panose="020B0502020202020204" pitchFamily="34" charset="0"/>
                        </a:rPr>
                        <a:t>Materials: suitability of materials</a:t>
                      </a:r>
                    </a:p>
                    <a:p>
                      <a:pPr algn="ctr" rtl="0" fontAlgn="base"/>
                      <a:r>
                        <a:rPr lang="en-GB" sz="1000" b="0" i="0" dirty="0">
                          <a:effectLst/>
                          <a:latin typeface="Century Gothic" panose="020B0502020202020204" pitchFamily="34" charset="0"/>
                        </a:rPr>
                        <a:t>Transparent, translucent, opaque </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4806415"/>
                  </a:ext>
                </a:extLst>
              </a:tr>
              <a:tr h="438107">
                <a:tc>
                  <a:txBody>
                    <a:bodyPr/>
                    <a:lstStyle/>
                    <a:p>
                      <a:pPr algn="l" rtl="0" fontAlgn="base"/>
                      <a:r>
                        <a:rPr lang="en-GB" sz="1200" b="1" i="0" kern="1200" dirty="0">
                          <a:solidFill>
                            <a:schemeClr val="tx1"/>
                          </a:solidFill>
                          <a:effectLst/>
                          <a:latin typeface="Century Gothic" panose="020B0502020202020204" pitchFamily="34" charset="0"/>
                          <a:ea typeface="+mn-ea"/>
                          <a:cs typeface="+mn-cs"/>
                        </a:rPr>
                        <a:t>Computing - Kapow</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GB" sz="1000" dirty="0">
                          <a:effectLst/>
                          <a:latin typeface="Century Gothic" panose="020B0502020202020204" pitchFamily="34" charset="0"/>
                        </a:rPr>
                        <a:t>Data Handling: An introduction to data</a:t>
                      </a:r>
                    </a:p>
                    <a:p>
                      <a:pPr algn="ctr" rtl="0" fontAlgn="base"/>
                      <a:r>
                        <a:rPr lang="en-GB" sz="1000" b="0" i="0" dirty="0">
                          <a:effectLst/>
                          <a:latin typeface="Century Gothic" panose="020B0502020202020204" pitchFamily="34" charset="0"/>
                        </a:rPr>
                        <a:t> </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GB" sz="1000" b="0" i="0" dirty="0">
                          <a:effectLst/>
                          <a:latin typeface="Century Gothic" panose="020B0502020202020204" pitchFamily="34" charset="0"/>
                        </a:rPr>
                        <a:t>Programming: </a:t>
                      </a:r>
                      <a:r>
                        <a:rPr lang="en-GB" sz="1000" b="0" i="0" dirty="0" err="1">
                          <a:effectLst/>
                          <a:latin typeface="Century Gothic" panose="020B0502020202020204" pitchFamily="34" charset="0"/>
                        </a:rPr>
                        <a:t>Beebots</a:t>
                      </a:r>
                      <a:r>
                        <a:rPr lang="en-GB" sz="1000" b="0" i="0" dirty="0">
                          <a:effectLst/>
                          <a:latin typeface="Century Gothic" panose="020B0502020202020204" pitchFamily="34" charset="0"/>
                        </a:rPr>
                        <a:t> </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GB" sz="1000" b="0" i="0" dirty="0">
                          <a:effectLst/>
                          <a:latin typeface="Century Gothic" panose="020B0502020202020204" pitchFamily="34" charset="0"/>
                        </a:rPr>
                        <a:t>Programming: Scratch Jr (coding)</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0815872"/>
                  </a:ext>
                </a:extLst>
              </a:tr>
              <a:tr h="401020">
                <a:tc>
                  <a:txBody>
                    <a:bodyPr/>
                    <a:lstStyle/>
                    <a:p>
                      <a:pPr algn="l" rtl="0" fontAlgn="base"/>
                      <a:r>
                        <a:rPr lang="en-GB" sz="1200" b="1" i="0" kern="1200" dirty="0">
                          <a:solidFill>
                            <a:schemeClr val="tx1"/>
                          </a:solidFill>
                          <a:effectLst/>
                          <a:latin typeface="Century Gothic" panose="020B0502020202020204" pitchFamily="34" charset="0"/>
                          <a:ea typeface="+mn-ea"/>
                          <a:cs typeface="+mn-cs"/>
                        </a:rPr>
                        <a:t>History </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ase"/>
                      <a:r>
                        <a:rPr lang="en-GB" sz="1000" b="0" i="0" dirty="0">
                          <a:effectLst/>
                          <a:latin typeface="Century Gothic" panose="020B0502020202020204" pitchFamily="34" charset="0"/>
                        </a:rPr>
                        <a:t>Zoos from the past</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endParaRPr lang="en-GB" sz="1000" b="0" i="0" dirty="0">
                        <a:effectLst/>
                        <a:latin typeface="Century Gothic" panose="020B0502020202020204" pitchFamily="34" charset="0"/>
                      </a:endParaRP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t"/>
                      <a:endParaRPr lang="en-GB" sz="1000">
                        <a:effectLst/>
                        <a:latin typeface="Century Gothic" panose="020B0502020202020204" pitchFamily="34" charset="0"/>
                      </a:endParaRPr>
                    </a:p>
                    <a:p>
                      <a:pPr algn="ctr" rtl="0" fontAlgn="base"/>
                      <a:r>
                        <a:rPr lang="en-GB" sz="1000" b="0" i="0">
                          <a:effectLst/>
                          <a:latin typeface="Century Gothic" panose="020B0502020202020204" pitchFamily="34" charset="0"/>
                        </a:rPr>
                        <a:t> </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3692963162"/>
                  </a:ext>
                </a:extLst>
              </a:tr>
              <a:tr h="492647">
                <a:tc>
                  <a:txBody>
                    <a:bodyPr/>
                    <a:lstStyle/>
                    <a:p>
                      <a:pPr algn="l" rtl="0" fontAlgn="base"/>
                      <a:r>
                        <a:rPr lang="en-GB" sz="1200" b="1" i="0" kern="1200" dirty="0">
                          <a:solidFill>
                            <a:schemeClr val="tx1"/>
                          </a:solidFill>
                          <a:effectLst/>
                          <a:latin typeface="Century Gothic" panose="020B0502020202020204" pitchFamily="34" charset="0"/>
                          <a:ea typeface="+mn-ea"/>
                          <a:cs typeface="+mn-cs"/>
                        </a:rPr>
                        <a:t>Geography </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ase"/>
                      <a:r>
                        <a:rPr lang="en-GB" sz="1000" b="0" i="0" dirty="0">
                          <a:effectLst/>
                          <a:latin typeface="Century Gothic" panose="020B0502020202020204" pitchFamily="34" charset="0"/>
                        </a:rPr>
                        <a:t>Exploring maps and globes</a:t>
                      </a:r>
                    </a:p>
                    <a:p>
                      <a:pPr algn="ctr" rtl="0" fontAlgn="base"/>
                      <a:r>
                        <a:rPr lang="en-GB" sz="1000" b="0" i="0" dirty="0">
                          <a:effectLst/>
                          <a:latin typeface="Century Gothic" panose="020B0502020202020204" pitchFamily="34" charset="0"/>
                        </a:rPr>
                        <a:t>Water and land</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0" i="0" dirty="0">
                          <a:effectLst/>
                          <a:latin typeface="Century Gothic" panose="020B0502020202020204" pitchFamily="34" charset="0"/>
                        </a:rPr>
                        <a:t>Season changes </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GB" sz="1000" b="0" i="0" dirty="0">
                          <a:effectLst/>
                          <a:latin typeface="Century Gothic" panose="020B0502020202020204" pitchFamily="34" charset="0"/>
                        </a:rPr>
                        <a:t>Exploring the UK </a:t>
                      </a:r>
                    </a:p>
                    <a:p>
                      <a:pPr algn="ctr" rtl="0" fontAlgn="base"/>
                      <a:r>
                        <a:rPr lang="en-GB" sz="1000" b="0" i="0" dirty="0">
                          <a:effectLst/>
                          <a:latin typeface="Century Gothic" panose="020B0502020202020204" pitchFamily="34" charset="0"/>
                        </a:rPr>
                        <a:t>Human &amp; physical geography </a:t>
                      </a:r>
                    </a:p>
                    <a:p>
                      <a:pPr algn="ctr" rtl="0" fontAlgn="base"/>
                      <a:r>
                        <a:rPr lang="en-GB" sz="1000" b="0" i="0" dirty="0">
                          <a:effectLst/>
                          <a:latin typeface="Century Gothic" panose="020B0502020202020204" pitchFamily="34" charset="0"/>
                        </a:rPr>
                        <a:t>Aerial photos </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GB" sz="1000" b="0" i="0" dirty="0">
                          <a:effectLst/>
                          <a:latin typeface="Century Gothic" panose="020B0502020202020204" pitchFamily="34" charset="0"/>
                        </a:rPr>
                        <a:t>Exploring continents &amp; oceans </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5393798"/>
                  </a:ext>
                </a:extLst>
              </a:tr>
              <a:tr h="401020">
                <a:tc>
                  <a:txBody>
                    <a:bodyPr/>
                    <a:lstStyle/>
                    <a:p>
                      <a:pPr algn="l" rtl="0" fontAlgn="base"/>
                      <a:r>
                        <a:rPr lang="en-GB" sz="1200" b="1" i="0" kern="1200" dirty="0">
                          <a:solidFill>
                            <a:schemeClr val="tx1"/>
                          </a:solidFill>
                          <a:effectLst/>
                          <a:latin typeface="Century Gothic" panose="020B0502020202020204" pitchFamily="34" charset="0"/>
                          <a:ea typeface="+mn-ea"/>
                          <a:cs typeface="+mn-cs"/>
                        </a:rPr>
                        <a:t>DT </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GB" sz="1000" b="1" dirty="0">
                          <a:solidFill>
                            <a:schemeClr val="accent6">
                              <a:lumMod val="75000"/>
                            </a:schemeClr>
                          </a:solidFill>
                          <a:effectLst/>
                          <a:latin typeface="Century Gothic" panose="020B0502020202020204" pitchFamily="34" charset="0"/>
                        </a:rPr>
                        <a:t>FOREST SCHOOL: </a:t>
                      </a:r>
                      <a:r>
                        <a:rPr lang="en-GB" sz="1000" kern="1200" dirty="0">
                          <a:solidFill>
                            <a:schemeClr val="tx1"/>
                          </a:solidFill>
                          <a:effectLst/>
                          <a:latin typeface="Century Gothic" panose="020B0502020202020204" pitchFamily="34" charset="0"/>
                          <a:ea typeface="+mn-ea"/>
                          <a:cs typeface="+mn-cs"/>
                        </a:rPr>
                        <a:t>nature crowns</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GB" sz="1000" b="0" i="0" dirty="0">
                          <a:effectLst/>
                          <a:latin typeface="Century Gothic" panose="020B0502020202020204" pitchFamily="34" charset="0"/>
                        </a:rPr>
                        <a:t>Moving vehicles: axles &amp; wheels </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GB" sz="1000" b="0" i="0" dirty="0">
                          <a:effectLst/>
                          <a:latin typeface="Century Gothic" panose="020B0502020202020204" pitchFamily="34" charset="0"/>
                        </a:rPr>
                        <a:t>Mechanics:  levers &amp; sliders </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913816"/>
                  </a:ext>
                </a:extLst>
              </a:tr>
              <a:tr h="401020">
                <a:tc>
                  <a:txBody>
                    <a:bodyPr/>
                    <a:lstStyle/>
                    <a:p>
                      <a:pPr algn="l" rtl="0" fontAlgn="base"/>
                      <a:r>
                        <a:rPr lang="en-GB" sz="1200" b="1" i="0" kern="1200" dirty="0">
                          <a:solidFill>
                            <a:schemeClr val="tx1"/>
                          </a:solidFill>
                          <a:effectLst/>
                          <a:latin typeface="Century Gothic" panose="020B0502020202020204" pitchFamily="34" charset="0"/>
                          <a:ea typeface="+mn-ea"/>
                          <a:cs typeface="+mn-cs"/>
                        </a:rPr>
                        <a:t>Art </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ase"/>
                      <a:r>
                        <a:rPr lang="en-GB" sz="1000" b="1" kern="1200" dirty="0">
                          <a:solidFill>
                            <a:schemeClr val="accent6">
                              <a:lumMod val="75000"/>
                            </a:schemeClr>
                          </a:solidFill>
                          <a:effectLst/>
                          <a:latin typeface="Century Gothic" panose="020B0502020202020204" pitchFamily="34" charset="0"/>
                          <a:ea typeface="+mn-ea"/>
                          <a:cs typeface="+mn-cs"/>
                        </a:rPr>
                        <a:t>FOREST SCHOOL: </a:t>
                      </a:r>
                      <a:r>
                        <a:rPr lang="en-GB" sz="1000" b="0" i="0" dirty="0">
                          <a:effectLst/>
                          <a:latin typeface="Century Gothic" panose="020B0502020202020204" pitchFamily="34" charset="0"/>
                        </a:rPr>
                        <a:t>Rain painting (mixing colours)</a:t>
                      </a:r>
                    </a:p>
                    <a:p>
                      <a:pPr algn="ctr" rtl="0" fontAlgn="base"/>
                      <a:r>
                        <a:rPr lang="en-GB" sz="1000" b="0" i="0" dirty="0">
                          <a:effectLst/>
                          <a:latin typeface="Century Gothic" panose="020B0502020202020204" pitchFamily="34" charset="0"/>
                        </a:rPr>
                        <a:t>Bubble painting</a:t>
                      </a:r>
                    </a:p>
                    <a:p>
                      <a:pPr algn="ctr" rtl="0" fontAlgn="base"/>
                      <a:r>
                        <a:rPr lang="en-GB" sz="1000" b="0" i="0" dirty="0">
                          <a:effectLst/>
                          <a:latin typeface="Century Gothic" panose="020B0502020202020204" pitchFamily="34" charset="0"/>
                        </a:rPr>
                        <a:t>Explore wax resistant painting: underwater scenes</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en-GB" sz="1000" dirty="0">
                        <a:effectLst/>
                        <a:latin typeface="Century Gothic" panose="020B0502020202020204" pitchFamily="34" charset="0"/>
                      </a:endParaRPr>
                    </a:p>
                    <a:p>
                      <a:pPr algn="ctr" rtl="0" fontAlgn="base"/>
                      <a:r>
                        <a:rPr lang="en-GB" sz="1000" b="0" i="0" dirty="0">
                          <a:effectLst/>
                          <a:latin typeface="Century Gothic" panose="020B0502020202020204" pitchFamily="34" charset="0"/>
                        </a:rPr>
                        <a:t> </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t"/>
                      <a:endParaRPr lang="en-GB" sz="1000">
                        <a:effectLst/>
                        <a:latin typeface="Century Gothic" panose="020B0502020202020204" pitchFamily="34" charset="0"/>
                      </a:endParaRPr>
                    </a:p>
                    <a:p>
                      <a:pPr algn="ctr" rtl="0" fontAlgn="base"/>
                      <a:r>
                        <a:rPr lang="en-GB" sz="1000" b="0" i="0">
                          <a:effectLst/>
                          <a:latin typeface="Century Gothic" panose="020B0502020202020204" pitchFamily="34" charset="0"/>
                        </a:rPr>
                        <a:t> </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514389883"/>
                  </a:ext>
                </a:extLst>
              </a:tr>
              <a:tr h="401020">
                <a:tc>
                  <a:txBody>
                    <a:bodyPr/>
                    <a:lstStyle/>
                    <a:p>
                      <a:pPr algn="l" rtl="0" fontAlgn="base"/>
                      <a:r>
                        <a:rPr lang="en-GB" sz="1200" b="1" i="0" kern="1200" dirty="0">
                          <a:solidFill>
                            <a:schemeClr val="tx1"/>
                          </a:solidFill>
                          <a:effectLst/>
                          <a:latin typeface="Century Gothic" panose="020B0502020202020204" pitchFamily="34" charset="0"/>
                          <a:ea typeface="+mn-ea"/>
                          <a:cs typeface="+mn-cs"/>
                        </a:rPr>
                        <a:t>RE </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Century Gothic" panose="020B0502020202020204" pitchFamily="34" charset="0"/>
                          <a:ea typeface="+mn-ea"/>
                          <a:cs typeface="+mn-cs"/>
                        </a:rPr>
                        <a:t>What happens when a baby is born? </a:t>
                      </a:r>
                    </a:p>
                    <a:p>
                      <a:pPr algn="ctr" fontAlgn="t"/>
                      <a:r>
                        <a:rPr lang="en-GB" sz="1000" dirty="0">
                          <a:effectLst/>
                          <a:latin typeface="Century Gothic" panose="020B0502020202020204" pitchFamily="34" charset="0"/>
                        </a:rPr>
                        <a:t>Muslim focus: baby welcoming</a:t>
                      </a:r>
                    </a:p>
                    <a:p>
                      <a:pPr algn="ctr" rtl="0" fontAlgn="base"/>
                      <a:r>
                        <a:rPr lang="en-GB" sz="1000" b="0" i="0" dirty="0">
                          <a:effectLst/>
                          <a:latin typeface="Century Gothic" panose="020B0502020202020204" pitchFamily="34" charset="0"/>
                        </a:rPr>
                        <a:t> </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GB" sz="1000" b="0" i="0" dirty="0">
                          <a:effectLst/>
                          <a:latin typeface="Century Gothic" panose="020B0502020202020204" pitchFamily="34" charset="0"/>
                        </a:rPr>
                        <a:t>How does being a Muslim make a difference to a family? </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GB" sz="1000" b="0" i="0" dirty="0">
                          <a:effectLst/>
                          <a:latin typeface="Century Gothic" panose="020B0502020202020204" pitchFamily="34" charset="0"/>
                        </a:rPr>
                        <a:t>How do Christians, Muslims &amp; Hindus celebrate weddings? </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1059819"/>
                  </a:ext>
                </a:extLst>
              </a:tr>
              <a:tr h="492647">
                <a:tc>
                  <a:txBody>
                    <a:bodyPr/>
                    <a:lstStyle/>
                    <a:p>
                      <a:pPr algn="l" rtl="0" fontAlgn="base"/>
                      <a:r>
                        <a:rPr lang="en-GB" sz="1200" b="1" i="0" kern="1200" dirty="0">
                          <a:solidFill>
                            <a:schemeClr val="tx1"/>
                          </a:solidFill>
                          <a:effectLst/>
                          <a:latin typeface="Century Gothic" panose="020B0502020202020204" pitchFamily="34" charset="0"/>
                          <a:ea typeface="+mn-ea"/>
                          <a:cs typeface="+mn-cs"/>
                        </a:rPr>
                        <a:t>PSHE </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000" b="0" i="0" kern="1200" dirty="0">
                          <a:solidFill>
                            <a:schemeClr val="tx1"/>
                          </a:solidFill>
                          <a:effectLst/>
                          <a:latin typeface="Century Gothic" panose="020B0502020202020204" pitchFamily="34" charset="0"/>
                          <a:ea typeface="+mn-ea"/>
                          <a:cs typeface="+mn-cs"/>
                        </a:rPr>
                        <a:t>Show resilience and perseverance in the face of challenge: Pollution</a:t>
                      </a:r>
                    </a:p>
                    <a:p>
                      <a:pPr algn="ctr"/>
                      <a:r>
                        <a:rPr lang="en-GB" sz="1000" b="0" i="0" kern="1200" dirty="0">
                          <a:solidFill>
                            <a:schemeClr val="tx1"/>
                          </a:solidFill>
                          <a:effectLst/>
                          <a:latin typeface="Century Gothic" panose="020B0502020202020204" pitchFamily="34" charset="0"/>
                          <a:ea typeface="+mn-ea"/>
                          <a:cs typeface="+mn-cs"/>
                        </a:rPr>
                        <a:t>Express feelings and consider the feelings of others: conflict &amp; loneliness </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GB" sz="1000" b="0" i="0" dirty="0">
                          <a:effectLst/>
                          <a:latin typeface="Century Gothic" panose="020B0502020202020204" pitchFamily="34" charset="0"/>
                        </a:rPr>
                        <a:t>People who care for me: families </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GB" sz="1000" b="0" i="0" dirty="0">
                          <a:effectLst/>
                          <a:latin typeface="Century Gothic" panose="020B0502020202020204" pitchFamily="34" charset="0"/>
                        </a:rPr>
                        <a:t>People who care for me: families</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8374300"/>
                  </a:ext>
                </a:extLst>
              </a:tr>
              <a:tr h="401020">
                <a:tc>
                  <a:txBody>
                    <a:bodyPr/>
                    <a:lstStyle/>
                    <a:p>
                      <a:pPr algn="l" rtl="0" fontAlgn="base"/>
                      <a:r>
                        <a:rPr lang="en-GB" sz="1200" b="1" i="0" kern="1200" dirty="0">
                          <a:solidFill>
                            <a:schemeClr val="tx1"/>
                          </a:solidFill>
                          <a:effectLst/>
                          <a:latin typeface="Century Gothic" panose="020B0502020202020204" pitchFamily="34" charset="0"/>
                          <a:ea typeface="+mn-ea"/>
                          <a:cs typeface="+mn-cs"/>
                        </a:rPr>
                        <a:t>Dance </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rtl="0" fontAlgn="base"/>
                      <a:r>
                        <a:rPr lang="en-GB" sz="1000" b="0" i="0" dirty="0">
                          <a:effectLst/>
                          <a:latin typeface="Century Gothic" panose="020B0502020202020204" pitchFamily="34" charset="0"/>
                        </a:rPr>
                        <a:t>Interpretative dance: Under the Sea</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GB" sz="1000" b="0" i="0" dirty="0">
                          <a:effectLst/>
                          <a:latin typeface="Century Gothic" panose="020B0502020202020204" pitchFamily="34" charset="0"/>
                        </a:rPr>
                        <a:t>Interpretative dance: Pirates</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1046631"/>
                  </a:ext>
                </a:extLst>
              </a:tr>
              <a:tr h="401020">
                <a:tc>
                  <a:txBody>
                    <a:bodyPr/>
                    <a:lstStyle/>
                    <a:p>
                      <a:pPr algn="l" rtl="0" fontAlgn="base"/>
                      <a:r>
                        <a:rPr lang="en-GB" sz="1200" b="1" i="0" kern="1200" dirty="0">
                          <a:solidFill>
                            <a:schemeClr val="tx1"/>
                          </a:solidFill>
                          <a:effectLst/>
                          <a:latin typeface="Century Gothic" panose="020B0502020202020204" pitchFamily="34" charset="0"/>
                          <a:ea typeface="+mn-ea"/>
                          <a:cs typeface="+mn-cs"/>
                        </a:rPr>
                        <a:t>Gym </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endParaRPr lang="en-GB" sz="1000" dirty="0">
                        <a:effectLst/>
                        <a:latin typeface="Century Gothic" panose="020B0502020202020204" pitchFamily="34" charset="0"/>
                      </a:endParaRPr>
                    </a:p>
                    <a:p>
                      <a:pPr algn="ctr" rtl="0" fontAlgn="base"/>
                      <a:r>
                        <a:rPr lang="en-GB" sz="1000" b="0" i="0" dirty="0">
                          <a:effectLst/>
                          <a:latin typeface="Century Gothic" panose="020B0502020202020204" pitchFamily="34" charset="0"/>
                        </a:rPr>
                        <a:t> </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t"/>
                      <a:endParaRPr lang="en-GB" sz="1000" dirty="0">
                        <a:effectLst/>
                        <a:latin typeface="Century Gothic" panose="020B0502020202020204" pitchFamily="34" charset="0"/>
                      </a:endParaRPr>
                    </a:p>
                    <a:p>
                      <a:pPr algn="ctr" rtl="0" fontAlgn="base"/>
                      <a:r>
                        <a:rPr lang="en-GB" sz="1000" b="0" i="0" dirty="0">
                          <a:effectLst/>
                          <a:latin typeface="Century Gothic" panose="020B0502020202020204" pitchFamily="34" charset="0"/>
                        </a:rPr>
                        <a:t> </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t"/>
                      <a:endParaRPr lang="en-GB" sz="1000">
                        <a:effectLst/>
                        <a:latin typeface="Century Gothic" panose="020B0502020202020204" pitchFamily="34" charset="0"/>
                      </a:endParaRPr>
                    </a:p>
                    <a:p>
                      <a:pPr algn="ctr" rtl="0" fontAlgn="base"/>
                      <a:r>
                        <a:rPr lang="en-GB" sz="1000" b="0" i="0">
                          <a:effectLst/>
                          <a:latin typeface="Century Gothic" panose="020B0502020202020204" pitchFamily="34" charset="0"/>
                        </a:rPr>
                        <a:t> </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2569140717"/>
                  </a:ext>
                </a:extLst>
              </a:tr>
              <a:tr h="492647">
                <a:tc>
                  <a:txBody>
                    <a:bodyPr/>
                    <a:lstStyle/>
                    <a:p>
                      <a:pPr algn="l" rtl="0" fontAlgn="base"/>
                      <a:r>
                        <a:rPr lang="en-GB" sz="1200" b="1" i="0" kern="1200" dirty="0">
                          <a:solidFill>
                            <a:schemeClr val="tx1"/>
                          </a:solidFill>
                          <a:effectLst/>
                          <a:latin typeface="Century Gothic" panose="020B0502020202020204" pitchFamily="34" charset="0"/>
                          <a:ea typeface="+mn-ea"/>
                          <a:cs typeface="+mn-cs"/>
                        </a:rPr>
                        <a:t>Games </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100" b="1" i="0" u="none" strike="noStrike" kern="1200" dirty="0">
                          <a:solidFill>
                            <a:srgbClr val="0070C0"/>
                          </a:solidFill>
                          <a:effectLst/>
                          <a:latin typeface="Century Gothic" panose="020B0502020202020204" pitchFamily="34" charset="0"/>
                          <a:ea typeface="+mn-ea"/>
                          <a:cs typeface="+mn-cs"/>
                        </a:rPr>
                        <a:t>PREMIER SPORTS</a:t>
                      </a:r>
                      <a:endParaRPr lang="en-GB" sz="1100" dirty="0">
                        <a:solidFill>
                          <a:srgbClr val="0070C0"/>
                        </a:solidFill>
                        <a:effectLst/>
                        <a:latin typeface="Century Gothic" panose="020B0502020202020204" pitchFamily="34" charset="0"/>
                        <a:ea typeface="Century Gothic" panose="020B0502020202020204" pitchFamily="34" charset="0"/>
                        <a:cs typeface="Century Gothic" panose="020B0502020202020204" pitchFamily="34" charset="0"/>
                      </a:endParaRPr>
                    </a:p>
                    <a:p>
                      <a:pPr algn="ctr"/>
                      <a:r>
                        <a:rPr lang="en-GB" sz="1000" dirty="0">
                          <a:effectLst/>
                          <a:latin typeface="Century Gothic" panose="020B0502020202020204" pitchFamily="34" charset="0"/>
                          <a:ea typeface="Century Gothic" panose="020B0502020202020204" pitchFamily="34" charset="0"/>
                          <a:cs typeface="Century Gothic" panose="020B0502020202020204" pitchFamily="34" charset="0"/>
                        </a:rPr>
                        <a:t>Multi-skills: beach trip and the deep blue sea </a:t>
                      </a:r>
                    </a:p>
                    <a:p>
                      <a:pPr algn="l"/>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000" b="1" i="0" u="none" strike="noStrike" kern="1200" dirty="0">
                          <a:solidFill>
                            <a:srgbClr val="0070C0"/>
                          </a:solidFill>
                          <a:effectLst/>
                          <a:latin typeface="Century Gothic" panose="020B0502020202020204" pitchFamily="34" charset="0"/>
                          <a:ea typeface="+mn-ea"/>
                          <a:cs typeface="+mn-cs"/>
                        </a:rPr>
                        <a:t>PREMIER SPORTS</a:t>
                      </a:r>
                      <a:endParaRPr lang="en-GB" sz="1000" b="1" i="0" u="none" strike="noStrike" kern="1200" dirty="0">
                        <a:solidFill>
                          <a:srgbClr val="0070C0"/>
                        </a:solidFill>
                        <a:effectLst/>
                        <a:latin typeface="Century Gothic" panose="020B0502020202020204" pitchFamily="34" charset="0"/>
                        <a:ea typeface="+mn-ea"/>
                        <a:cs typeface="+mn-cs"/>
                      </a:endParaRPr>
                    </a:p>
                    <a:p>
                      <a:pPr marL="0" marR="0" lvl="0" indent="0" algn="ctr" defTabSz="914400" rtl="0" eaLnBrk="1" fontAlgn="t" latinLnBrk="0" hangingPunct="1">
                        <a:lnSpc>
                          <a:spcPct val="100000"/>
                        </a:lnSpc>
                        <a:spcBef>
                          <a:spcPts val="0"/>
                        </a:spcBef>
                        <a:spcAft>
                          <a:spcPts val="0"/>
                        </a:spcAft>
                        <a:buClrTx/>
                        <a:buSzTx/>
                        <a:buFontTx/>
                        <a:buNone/>
                        <a:tabLst/>
                        <a:defRPr/>
                      </a:pPr>
                      <a:r>
                        <a:rPr lang="en-GB" sz="1000" kern="1200" dirty="0">
                          <a:solidFill>
                            <a:schemeClr val="tx1"/>
                          </a:solidFill>
                          <a:effectLst/>
                          <a:latin typeface="Century Gothic" panose="020B0502020202020204" pitchFamily="34" charset="0"/>
                          <a:ea typeface="+mn-ea"/>
                          <a:cs typeface="+mn-cs"/>
                        </a:rPr>
                        <a:t>Invasion games</a:t>
                      </a:r>
                      <a:endParaRPr lang="en-GB" sz="1000" kern="12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endParaRP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000" b="1" i="0" u="none" strike="noStrike" kern="1200" dirty="0">
                          <a:solidFill>
                            <a:srgbClr val="0070C0"/>
                          </a:solidFill>
                          <a:effectLst/>
                          <a:latin typeface="Century Gothic" panose="020B0502020202020204" pitchFamily="34" charset="0"/>
                          <a:ea typeface="+mn-ea"/>
                          <a:cs typeface="+mn-cs"/>
                        </a:rPr>
                        <a:t>PREMIER SPORTS</a:t>
                      </a:r>
                    </a:p>
                    <a:p>
                      <a:pPr marL="0" marR="0" lvl="0" indent="0" algn="ctr" defTabSz="914400" rtl="0" eaLnBrk="1" fontAlgn="t" latinLnBrk="0" hangingPunct="1">
                        <a:lnSpc>
                          <a:spcPct val="100000"/>
                        </a:lnSpc>
                        <a:spcBef>
                          <a:spcPts val="0"/>
                        </a:spcBef>
                        <a:spcAft>
                          <a:spcPts val="0"/>
                        </a:spcAft>
                        <a:buClrTx/>
                        <a:buSzTx/>
                        <a:buFontTx/>
                        <a:buNone/>
                        <a:tabLst/>
                        <a:defRPr/>
                      </a:pPr>
                      <a:r>
                        <a:rPr lang="en-GB" sz="1000" kern="1200" dirty="0">
                          <a:solidFill>
                            <a:schemeClr val="tx1"/>
                          </a:solidFill>
                          <a:effectLst/>
                          <a:latin typeface="Century Gothic" panose="020B0502020202020204" pitchFamily="34" charset="0"/>
                          <a:ea typeface="+mn-ea"/>
                          <a:cs typeface="+mn-cs"/>
                        </a:rPr>
                        <a:t>Invasion games</a:t>
                      </a:r>
                      <a:endParaRPr lang="en-GB" sz="1000" kern="1200" dirty="0">
                        <a:solidFill>
                          <a:schemeClr val="tx1"/>
                        </a:solidFill>
                        <a:effectLst/>
                        <a:latin typeface="Century Gothic" panose="020B0502020202020204" pitchFamily="34" charset="0"/>
                        <a:ea typeface="Century Gothic" panose="020B0502020202020204" pitchFamily="34" charset="0"/>
                        <a:cs typeface="Century Gothic" panose="020B0502020202020204" pitchFamily="34" charset="0"/>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lang="en-GB" sz="1000" dirty="0">
                        <a:solidFill>
                          <a:srgbClr val="0070C0"/>
                        </a:solidFill>
                        <a:effectLst/>
                        <a:latin typeface="Century Gothic" panose="020B0502020202020204" pitchFamily="34" charset="0"/>
                        <a:ea typeface="Century Gothic" panose="020B0502020202020204" pitchFamily="34" charset="0"/>
                        <a:cs typeface="Century Gothic" panose="020B0502020202020204" pitchFamily="34" charset="0"/>
                      </a:endParaRP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8323765"/>
                  </a:ext>
                </a:extLst>
              </a:tr>
              <a:tr h="492647">
                <a:tc>
                  <a:txBody>
                    <a:bodyPr/>
                    <a:lstStyle/>
                    <a:p>
                      <a:pPr algn="l" rtl="0" fontAlgn="base"/>
                      <a:r>
                        <a:rPr lang="en-GB" sz="1200" b="1" i="0" kern="1200" dirty="0">
                          <a:solidFill>
                            <a:schemeClr val="tx1"/>
                          </a:solidFill>
                          <a:effectLst/>
                          <a:latin typeface="Century Gothic" panose="020B0502020202020204" pitchFamily="34" charset="0"/>
                          <a:ea typeface="+mn-ea"/>
                          <a:cs typeface="+mn-cs"/>
                        </a:rPr>
                        <a:t>Music - KAPOW </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ase"/>
                      <a:r>
                        <a:rPr lang="en-GB" sz="1000" b="0" i="0" dirty="0">
                          <a:effectLst/>
                          <a:latin typeface="Century Gothic" panose="020B0502020202020204" pitchFamily="34" charset="0"/>
                        </a:rPr>
                        <a:t>Musical Stories</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GB" sz="1000" b="0" i="0" dirty="0">
                          <a:effectLst/>
                          <a:latin typeface="Century Gothic" panose="020B0502020202020204" pitchFamily="34" charset="0"/>
                        </a:rPr>
                        <a:t>By the Sea </a:t>
                      </a:r>
                    </a:p>
                    <a:p>
                      <a:pPr algn="ctr" rtl="0" fontAlgn="base"/>
                      <a:r>
                        <a:rPr lang="en-GB" sz="1000" b="0" i="0" dirty="0">
                          <a:effectLst/>
                          <a:latin typeface="Century Gothic" panose="020B0502020202020204" pitchFamily="34" charset="0"/>
                        </a:rPr>
                        <a:t>Creating seaside sound </a:t>
                      </a:r>
                      <a:r>
                        <a:rPr lang="en-GB" sz="1000" b="0" i="0" dirty="0" err="1">
                          <a:effectLst/>
                          <a:latin typeface="Century Gothic" panose="020B0502020202020204" pitchFamily="34" charset="0"/>
                        </a:rPr>
                        <a:t>scapes</a:t>
                      </a:r>
                      <a:r>
                        <a:rPr lang="en-GB" sz="1000" b="0" i="0" dirty="0">
                          <a:effectLst/>
                          <a:latin typeface="Century Gothic" panose="020B0502020202020204" pitchFamily="34" charset="0"/>
                        </a:rPr>
                        <a:t> </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GB" sz="1000" b="0" i="0" dirty="0">
                          <a:effectLst/>
                          <a:latin typeface="Century Gothic" panose="020B0502020202020204" pitchFamily="34" charset="0"/>
                        </a:rPr>
                        <a:t>On this Island </a:t>
                      </a:r>
                    </a:p>
                    <a:p>
                      <a:pPr algn="ctr" rtl="0" fontAlgn="base"/>
                      <a:r>
                        <a:rPr lang="en-GB" sz="1000" b="0" i="0" dirty="0">
                          <a:effectLst/>
                          <a:latin typeface="Century Gothic" panose="020B0502020202020204" pitchFamily="34" charset="0"/>
                        </a:rPr>
                        <a:t>Composing &amp; performing a sound scape </a:t>
                      </a:r>
                    </a:p>
                  </a:txBody>
                  <a:tcPr marL="34443" marR="34443" marT="17222" marB="17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9980797"/>
                  </a:ext>
                </a:extLst>
              </a:tr>
            </a:tbl>
          </a:graphicData>
        </a:graphic>
      </p:graphicFrame>
    </p:spTree>
    <p:extLst>
      <p:ext uri="{BB962C8B-B14F-4D97-AF65-F5344CB8AC3E}">
        <p14:creationId xmlns:p14="http://schemas.microsoft.com/office/powerpoint/2010/main" val="4025493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806461-C504-9CFD-398F-3D08C8620D11}"/>
              </a:ext>
            </a:extLst>
          </p:cNvPr>
          <p:cNvSpPr txBox="1"/>
          <p:nvPr/>
        </p:nvSpPr>
        <p:spPr>
          <a:xfrm>
            <a:off x="124988" y="4418626"/>
            <a:ext cx="2082315" cy="261610"/>
          </a:xfrm>
          <a:prstGeom prst="rect">
            <a:avLst/>
          </a:prstGeom>
          <a:noFill/>
        </p:spPr>
        <p:txBody>
          <a:bodyPr wrap="square" rtlCol="0">
            <a:spAutoFit/>
          </a:bodyPr>
          <a:lstStyle/>
          <a:p>
            <a:r>
              <a:rPr lang="en-GB" sz="1100" b="1" dirty="0">
                <a:latin typeface="Century Gothic" panose="020B0502020202020204" pitchFamily="34" charset="0"/>
              </a:rPr>
              <a:t>Skills Progression</a:t>
            </a:r>
            <a:endParaRPr lang="en-GB" sz="1100" dirty="0">
              <a:latin typeface="Century Gothic" panose="020B0502020202020204" pitchFamily="34" charset="0"/>
            </a:endParaRPr>
          </a:p>
        </p:txBody>
      </p:sp>
      <p:graphicFrame>
        <p:nvGraphicFramePr>
          <p:cNvPr id="5" name="Table 4">
            <a:extLst>
              <a:ext uri="{FF2B5EF4-FFF2-40B4-BE49-F238E27FC236}">
                <a16:creationId xmlns:a16="http://schemas.microsoft.com/office/drawing/2014/main" id="{7E580E58-D233-167B-6710-5982EA4F68FC}"/>
              </a:ext>
            </a:extLst>
          </p:cNvPr>
          <p:cNvGraphicFramePr>
            <a:graphicFrameLocks noGrp="1"/>
          </p:cNvGraphicFramePr>
          <p:nvPr>
            <p:extLst>
              <p:ext uri="{D42A27DB-BD31-4B8C-83A1-F6EECF244321}">
                <p14:modId xmlns:p14="http://schemas.microsoft.com/office/powerpoint/2010/main" val="2224454825"/>
              </p:ext>
            </p:extLst>
          </p:nvPr>
        </p:nvGraphicFramePr>
        <p:xfrm>
          <a:off x="124988" y="2783528"/>
          <a:ext cx="11941994" cy="1578853"/>
        </p:xfrm>
        <a:graphic>
          <a:graphicData uri="http://schemas.openxmlformats.org/drawingml/2006/table">
            <a:tbl>
              <a:tblPr firstRow="1" bandRow="1">
                <a:solidFill>
                  <a:srgbClr val="FF0000">
                    <a:alpha val="14118"/>
                  </a:srgbClr>
                </a:solidFill>
                <a:tableStyleId>{073A0DAA-6AF3-43AB-8588-CEC1D06C72B9}</a:tableStyleId>
              </a:tblPr>
              <a:tblGrid>
                <a:gridCol w="3414783">
                  <a:extLst>
                    <a:ext uri="{9D8B030D-6E8A-4147-A177-3AD203B41FA5}">
                      <a16:colId xmlns:a16="http://schemas.microsoft.com/office/drawing/2014/main" val="3970722688"/>
                    </a:ext>
                  </a:extLst>
                </a:gridCol>
                <a:gridCol w="1957515">
                  <a:extLst>
                    <a:ext uri="{9D8B030D-6E8A-4147-A177-3AD203B41FA5}">
                      <a16:colId xmlns:a16="http://schemas.microsoft.com/office/drawing/2014/main" val="3279412662"/>
                    </a:ext>
                  </a:extLst>
                </a:gridCol>
                <a:gridCol w="1850571">
                  <a:extLst>
                    <a:ext uri="{9D8B030D-6E8A-4147-A177-3AD203B41FA5}">
                      <a16:colId xmlns:a16="http://schemas.microsoft.com/office/drawing/2014/main" val="1613444012"/>
                    </a:ext>
                  </a:extLst>
                </a:gridCol>
                <a:gridCol w="2427514">
                  <a:extLst>
                    <a:ext uri="{9D8B030D-6E8A-4147-A177-3AD203B41FA5}">
                      <a16:colId xmlns:a16="http://schemas.microsoft.com/office/drawing/2014/main" val="2798790954"/>
                    </a:ext>
                  </a:extLst>
                </a:gridCol>
                <a:gridCol w="2291611">
                  <a:extLst>
                    <a:ext uri="{9D8B030D-6E8A-4147-A177-3AD203B41FA5}">
                      <a16:colId xmlns:a16="http://schemas.microsoft.com/office/drawing/2014/main" val="3116772951"/>
                    </a:ext>
                  </a:extLst>
                </a:gridCol>
              </a:tblGrid>
              <a:tr h="1578853">
                <a:tc>
                  <a:txBody>
                    <a:bodyPr/>
                    <a:lstStyle/>
                    <a:p>
                      <a:r>
                        <a:rPr lang="en-GB" sz="800" b="1" kern="1200" dirty="0">
                          <a:solidFill>
                            <a:schemeClr val="tx1"/>
                          </a:solidFill>
                          <a:effectLst/>
                          <a:latin typeface="Century Gothic" panose="020B0502020202020204" pitchFamily="34" charset="0"/>
                          <a:ea typeface="+mn-ea"/>
                          <a:cs typeface="+mn-cs"/>
                        </a:rPr>
                        <a:t>EYFS:</a:t>
                      </a:r>
                    </a:p>
                    <a:p>
                      <a:r>
                        <a:rPr lang="en-GB" sz="800" b="1" i="0" u="sng" kern="1200" dirty="0">
                          <a:solidFill>
                            <a:schemeClr val="tx1"/>
                          </a:solidFill>
                          <a:effectLst/>
                          <a:latin typeface="Century Gothic" panose="020B0502020202020204" pitchFamily="34" charset="0"/>
                          <a:ea typeface="+mn-ea"/>
                          <a:cs typeface="+mn-cs"/>
                        </a:rPr>
                        <a:t>D</a:t>
                      </a:r>
                      <a:r>
                        <a:rPr lang="en-GB" sz="800" b="1" i="1" u="sng" kern="1200" dirty="0">
                          <a:solidFill>
                            <a:schemeClr val="tx1"/>
                          </a:solidFill>
                          <a:effectLst/>
                          <a:latin typeface="Century Gothic" panose="020B0502020202020204" pitchFamily="34" charset="0"/>
                          <a:ea typeface="+mn-ea"/>
                          <a:cs typeface="+mn-cs"/>
                        </a:rPr>
                        <a:t>M: Understanding the World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dirty="0">
                          <a:ln>
                            <a:noFill/>
                          </a:ln>
                          <a:solidFill>
                            <a:prstClr val="black"/>
                          </a:solidFill>
                          <a:effectLst/>
                          <a:uLnTx/>
                          <a:uFillTx/>
                          <a:latin typeface="Century Gothic" panose="020B0502020202020204" pitchFamily="34" charset="0"/>
                          <a:ea typeface="+mn-ea"/>
                          <a:cs typeface="+mn-cs"/>
                        </a:rPr>
                        <a:t>Describe what they see, hear and feel whilst outside.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dirty="0">
                          <a:ln>
                            <a:noFill/>
                          </a:ln>
                          <a:solidFill>
                            <a:prstClr val="black"/>
                          </a:solidFill>
                          <a:effectLst/>
                          <a:uLnTx/>
                          <a:uFillTx/>
                          <a:latin typeface="Century Gothic" panose="020B0502020202020204" pitchFamily="34" charset="0"/>
                          <a:ea typeface="+mn-ea"/>
                          <a:cs typeface="+mn-cs"/>
                        </a:rPr>
                        <a:t>Recognise some environments that are different from the one in which they live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dirty="0">
                          <a:ln>
                            <a:noFill/>
                          </a:ln>
                          <a:solidFill>
                            <a:prstClr val="black"/>
                          </a:solidFill>
                          <a:effectLst/>
                          <a:uLnTx/>
                          <a:uFillTx/>
                          <a:latin typeface="Century Gothic" panose="020B0502020202020204" pitchFamily="34" charset="0"/>
                          <a:ea typeface="+mn-ea"/>
                          <a:cs typeface="+mn-cs"/>
                        </a:rPr>
                        <a:t>Make links with </a:t>
                      </a:r>
                      <a:r>
                        <a:rPr kumimoji="0" lang="en-GB" sz="800" b="1" i="0" u="none" strike="noStrike" kern="1200" cap="none" spc="0" normalizeH="0" baseline="0" dirty="0" err="1">
                          <a:ln>
                            <a:noFill/>
                          </a:ln>
                          <a:solidFill>
                            <a:prstClr val="black"/>
                          </a:solidFill>
                          <a:effectLst/>
                          <a:uLnTx/>
                          <a:uFillTx/>
                          <a:latin typeface="Century Gothic" panose="020B0502020202020204" pitchFamily="34" charset="0"/>
                          <a:ea typeface="+mn-ea"/>
                          <a:cs typeface="+mn-cs"/>
                        </a:rPr>
                        <a:t>Hamerton</a:t>
                      </a:r>
                      <a:r>
                        <a:rPr kumimoji="0" lang="en-GB" sz="800" b="1" i="0" u="none" strike="noStrike" kern="1200" cap="none" spc="0" normalizeH="0" baseline="0" dirty="0">
                          <a:ln>
                            <a:noFill/>
                          </a:ln>
                          <a:solidFill>
                            <a:prstClr val="black"/>
                          </a:solidFill>
                          <a:effectLst/>
                          <a:uLnTx/>
                          <a:uFillTx/>
                          <a:latin typeface="Century Gothic" panose="020B0502020202020204" pitchFamily="34" charset="0"/>
                          <a:ea typeface="+mn-ea"/>
                          <a:cs typeface="+mn-cs"/>
                        </a:rPr>
                        <a:t> Zoo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Century Gothic" panose="020B0502020202020204" pitchFamily="34" charset="0"/>
                          <a:ea typeface="+mn-ea"/>
                          <a:cs typeface="+mn-cs"/>
                        </a:rPr>
                        <a:t>Know that animals in enclosures and aquariums need space, food and shelter and to feel safe.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prstClr val="black"/>
                          </a:solidFill>
                          <a:effectLst/>
                          <a:uLnTx/>
                          <a:uFillTx/>
                          <a:latin typeface="Century Gothic" panose="020B0502020202020204" pitchFamily="34" charset="0"/>
                          <a:ea typeface="+mn-ea"/>
                          <a:cs typeface="+mn-cs"/>
                        </a:rPr>
                        <a:t>Make Nature Crowns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tx1"/>
                          </a:solidFill>
                          <a:effectLst/>
                          <a:latin typeface="Century Gothic" panose="020B0502020202020204" pitchFamily="34" charset="0"/>
                          <a:ea typeface="+mn-ea"/>
                          <a:cs typeface="+mn-cs"/>
                        </a:rPr>
                        <a:t>YEAR 1:</a:t>
                      </a:r>
                    </a:p>
                    <a:p>
                      <a:r>
                        <a:rPr lang="en-GB" sz="800" b="1" i="1" kern="1200" dirty="0">
                          <a:solidFill>
                            <a:schemeClr val="tx1"/>
                          </a:solidFill>
                          <a:effectLst/>
                          <a:latin typeface="Century Gothic" panose="020B0502020202020204" pitchFamily="34" charset="0"/>
                          <a:ea typeface="+mn-ea"/>
                          <a:cs typeface="+mn-cs"/>
                        </a:rPr>
                        <a:t>NC: </a:t>
                      </a:r>
                      <a:r>
                        <a:rPr lang="en-GB" sz="800" b="1" i="1" u="sng" kern="1200" dirty="0">
                          <a:solidFill>
                            <a:schemeClr val="tx1"/>
                          </a:solidFill>
                          <a:effectLst/>
                          <a:latin typeface="Century Gothic" panose="020B0502020202020204" pitchFamily="34" charset="0"/>
                          <a:ea typeface="+mn-ea"/>
                          <a:cs typeface="+mn-cs"/>
                        </a:rPr>
                        <a:t>Locational knowledge</a:t>
                      </a:r>
                    </a:p>
                    <a:p>
                      <a:r>
                        <a:rPr lang="en-GB" sz="800" b="1" i="1" kern="1200" dirty="0">
                          <a:solidFill>
                            <a:schemeClr val="tx1"/>
                          </a:solidFill>
                          <a:effectLst/>
                          <a:latin typeface="Century Gothic" panose="020B0502020202020204" pitchFamily="34" charset="0"/>
                          <a:ea typeface="+mn-ea"/>
                          <a:cs typeface="+mn-cs"/>
                        </a:rPr>
                        <a:t>Name, locate and identify characteristics of the four countries and capital cities of the United Kingdom and its surrounding seas. </a:t>
                      </a:r>
                    </a:p>
                    <a:p>
                      <a:endParaRPr lang="en-GB" sz="800" b="1" i="1" kern="1200" dirty="0">
                        <a:solidFill>
                          <a:schemeClr val="tx1"/>
                        </a:solidFill>
                        <a:effectLst/>
                        <a:latin typeface="Century Gothic" panose="020B0502020202020204" pitchFamily="34" charset="0"/>
                        <a:ea typeface="+mn-ea"/>
                        <a:cs typeface="+mn-cs"/>
                      </a:endParaRPr>
                    </a:p>
                    <a:p>
                      <a:pPr lvl="0"/>
                      <a:r>
                        <a:rPr lang="en-GB" sz="800" b="0" kern="1200" dirty="0">
                          <a:solidFill>
                            <a:schemeClr val="tx1"/>
                          </a:solidFill>
                          <a:effectLst/>
                          <a:latin typeface="Century Gothic" panose="020B0502020202020204" pitchFamily="34" charset="0"/>
                          <a:ea typeface="+mn-ea"/>
                          <a:cs typeface="+mn-cs"/>
                        </a:rPr>
                        <a:t>Know that not all places are the same</a:t>
                      </a:r>
                    </a:p>
                    <a:p>
                      <a:pPr lvl="0"/>
                      <a:endParaRPr lang="en-GB" sz="800" b="0" kern="1200" dirty="0">
                        <a:solidFill>
                          <a:schemeClr val="tx1"/>
                        </a:solidFill>
                        <a:effectLst/>
                        <a:latin typeface="Century Gothic" panose="020B0502020202020204" pitchFamily="34" charset="0"/>
                        <a:ea typeface="+mn-ea"/>
                        <a:cs typeface="+mn-cs"/>
                      </a:endParaRPr>
                    </a:p>
                    <a:p>
                      <a:pPr lvl="0"/>
                      <a:r>
                        <a:rPr lang="en-GB" sz="800" b="0" kern="1200" dirty="0">
                          <a:solidFill>
                            <a:schemeClr val="tx1"/>
                          </a:solidFill>
                          <a:effectLst/>
                          <a:latin typeface="Century Gothic" panose="020B0502020202020204" pitchFamily="34" charset="0"/>
                          <a:ea typeface="+mn-ea"/>
                          <a:cs typeface="+mn-cs"/>
                        </a:rPr>
                        <a:t>Know that there are places beyond our street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GB" sz="800" b="1" i="1" kern="1200" dirty="0">
                        <a:solidFill>
                          <a:schemeClr val="tx1"/>
                        </a:solidFill>
                        <a:effectLst/>
                        <a:latin typeface="Century Gothic" panose="020B0502020202020204" pitchFamily="34" charset="0"/>
                        <a:ea typeface="+mn-ea"/>
                        <a:cs typeface="+mn-cs"/>
                      </a:endParaRPr>
                    </a:p>
                    <a:p>
                      <a:r>
                        <a:rPr lang="en-GB" sz="800" b="1" i="1" kern="1200" dirty="0">
                          <a:solidFill>
                            <a:schemeClr val="tx1"/>
                          </a:solidFill>
                          <a:effectLst/>
                          <a:latin typeface="Century Gothic" panose="020B0502020202020204" pitchFamily="34" charset="0"/>
                          <a:ea typeface="+mn-ea"/>
                          <a:cs typeface="+mn-cs"/>
                        </a:rPr>
                        <a:t>NC: </a:t>
                      </a:r>
                      <a:r>
                        <a:rPr lang="en-GB" sz="800" b="1" i="1" u="sng" kern="1200" dirty="0">
                          <a:solidFill>
                            <a:schemeClr val="tx1"/>
                          </a:solidFill>
                          <a:effectLst/>
                          <a:latin typeface="Century Gothic" panose="020B0502020202020204" pitchFamily="34" charset="0"/>
                          <a:ea typeface="+mn-ea"/>
                          <a:cs typeface="+mn-cs"/>
                        </a:rPr>
                        <a:t>Physical knowledge</a:t>
                      </a:r>
                    </a:p>
                    <a:p>
                      <a:r>
                        <a:rPr lang="en-GB" sz="800" b="1" i="1" kern="1200" dirty="0">
                          <a:solidFill>
                            <a:schemeClr val="tx1"/>
                          </a:solidFill>
                          <a:effectLst/>
                          <a:latin typeface="Century Gothic" panose="020B0502020202020204" pitchFamily="34" charset="0"/>
                          <a:ea typeface="+mn-ea"/>
                          <a:cs typeface="+mn-cs"/>
                        </a:rPr>
                        <a:t>Understand geographical similarities and differences through studying the human and physical geography of a small area of the United Kingdom.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1" i="1" kern="1200" dirty="0">
                        <a:solidFill>
                          <a:schemeClr val="tx1"/>
                        </a:solidFill>
                        <a:effectLst/>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0" kern="1200" dirty="0">
                          <a:solidFill>
                            <a:schemeClr val="tx1"/>
                          </a:solidFill>
                          <a:effectLst/>
                          <a:latin typeface="Century Gothic" panose="020B0502020202020204" pitchFamily="34" charset="0"/>
                          <a:ea typeface="+mn-ea"/>
                          <a:cs typeface="+mn-cs"/>
                        </a:rPr>
                        <a:t>Understand that Peterborough has a different landscape to  Hunstanton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sz="800" b="1" kern="1200" dirty="0">
                          <a:solidFill>
                            <a:schemeClr val="tx1"/>
                          </a:solidFill>
                          <a:effectLst/>
                          <a:latin typeface="Century Gothic" panose="020B0502020202020204" pitchFamily="34" charset="0"/>
                          <a:ea typeface="+mn-ea"/>
                          <a:cs typeface="+mn-cs"/>
                        </a:rPr>
                        <a:t>YEAR 2:</a:t>
                      </a:r>
                    </a:p>
                    <a:p>
                      <a:r>
                        <a:rPr lang="en-GB" sz="800" b="1" i="1" u="sng" kern="1200" dirty="0">
                          <a:solidFill>
                            <a:schemeClr val="tx1"/>
                          </a:solidFill>
                          <a:effectLst/>
                          <a:latin typeface="Century Gothic" panose="020B0502020202020204" pitchFamily="34" charset="0"/>
                          <a:ea typeface="+mn-ea"/>
                          <a:cs typeface="+mn-cs"/>
                        </a:rPr>
                        <a:t>NC: Exploring the World:</a:t>
                      </a:r>
                    </a:p>
                    <a:p>
                      <a:r>
                        <a:rPr lang="en-GB" sz="800" b="1" i="1" u="sng" kern="1200" dirty="0">
                          <a:solidFill>
                            <a:schemeClr val="tx1"/>
                          </a:solidFill>
                          <a:effectLst/>
                          <a:latin typeface="Century Gothic" panose="020B0502020202020204" pitchFamily="34" charset="0"/>
                          <a:ea typeface="+mn-ea"/>
                          <a:cs typeface="+mn-cs"/>
                        </a:rPr>
                        <a:t>Continents &amp; Seas</a:t>
                      </a:r>
                    </a:p>
                    <a:p>
                      <a:r>
                        <a:rPr lang="en-GB" sz="800" b="1" i="1" u="sng" kern="1200" dirty="0">
                          <a:solidFill>
                            <a:schemeClr val="tx1"/>
                          </a:solidFill>
                          <a:effectLst/>
                          <a:latin typeface="Century Gothic" panose="020B0502020202020204" pitchFamily="34" charset="0"/>
                          <a:ea typeface="+mn-ea"/>
                          <a:cs typeface="+mn-cs"/>
                        </a:rPr>
                        <a:t>North and South</a:t>
                      </a:r>
                    </a:p>
                    <a:p>
                      <a:r>
                        <a:rPr lang="en-GB" sz="800" b="1" i="1" kern="1200" dirty="0">
                          <a:solidFill>
                            <a:schemeClr val="tx1"/>
                          </a:solidFill>
                          <a:effectLst/>
                          <a:latin typeface="Century Gothic" panose="020B0502020202020204" pitchFamily="34" charset="0"/>
                          <a:ea typeface="+mn-ea"/>
                          <a:cs typeface="+mn-cs"/>
                        </a:rPr>
                        <a:t>Locational knowledge</a:t>
                      </a:r>
                    </a:p>
                    <a:p>
                      <a:r>
                        <a:rPr lang="en-GB" sz="800" b="1" i="1" kern="1200" dirty="0">
                          <a:solidFill>
                            <a:schemeClr val="tx1"/>
                          </a:solidFill>
                          <a:effectLst/>
                          <a:latin typeface="Century Gothic" panose="020B0502020202020204" pitchFamily="34" charset="0"/>
                          <a:ea typeface="+mn-ea"/>
                          <a:cs typeface="+mn-cs"/>
                        </a:rPr>
                        <a:t>Name and locate the world’s seven continents and five oceans.</a:t>
                      </a:r>
                    </a:p>
                    <a:p>
                      <a:endParaRPr lang="en-GB" sz="800" b="1" kern="1200" dirty="0">
                        <a:solidFill>
                          <a:schemeClr val="tx1"/>
                        </a:solidFill>
                        <a:effectLst/>
                        <a:latin typeface="Century Gothic" panose="020B0502020202020204" pitchFamily="34" charset="0"/>
                        <a:ea typeface="+mn-ea"/>
                        <a:cs typeface="+mn-cs"/>
                      </a:endParaRPr>
                    </a:p>
                    <a:p>
                      <a:pPr lvl="0"/>
                      <a:r>
                        <a:rPr lang="en-GB" sz="800" b="0" i="0" kern="1200" dirty="0">
                          <a:solidFill>
                            <a:schemeClr val="tx1"/>
                          </a:solidFill>
                          <a:effectLst/>
                          <a:latin typeface="Century Gothic" panose="020B0502020202020204" pitchFamily="34" charset="0"/>
                          <a:ea typeface="+mn-ea"/>
                          <a:cs typeface="+mn-cs"/>
                        </a:rPr>
                        <a:t>Name and locate the world’s 7 continents and 5 oceans </a:t>
                      </a:r>
                    </a:p>
                    <a:p>
                      <a:endParaRPr lang="en-GB" sz="800" b="1" kern="1200" dirty="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i="1" kern="1200" dirty="0">
                        <a:solidFill>
                          <a:schemeClr val="tx1"/>
                        </a:solidFill>
                        <a:effectLst/>
                        <a:latin typeface="Century Gothic" panose="020B0502020202020204" pitchFamily="34" charset="0"/>
                        <a:ea typeface="+mn-ea"/>
                        <a:cs typeface="+mn-cs"/>
                      </a:endParaRPr>
                    </a:p>
                    <a:p>
                      <a:r>
                        <a:rPr lang="en-GB" sz="800" b="1" i="1" kern="1200" dirty="0">
                          <a:solidFill>
                            <a:schemeClr val="tx1"/>
                          </a:solidFill>
                          <a:effectLst/>
                          <a:latin typeface="Century Gothic" panose="020B0502020202020204" pitchFamily="34" charset="0"/>
                          <a:ea typeface="+mn-ea"/>
                          <a:cs typeface="+mn-cs"/>
                        </a:rPr>
                        <a:t>NC: </a:t>
                      </a:r>
                      <a:r>
                        <a:rPr lang="en-GB" sz="800" b="1" i="1" u="sng" kern="1200" dirty="0">
                          <a:solidFill>
                            <a:schemeClr val="tx1"/>
                          </a:solidFill>
                          <a:effectLst/>
                          <a:latin typeface="Century Gothic" panose="020B0502020202020204" pitchFamily="34" charset="0"/>
                          <a:ea typeface="+mn-ea"/>
                          <a:cs typeface="+mn-cs"/>
                        </a:rPr>
                        <a:t>Human and physical geography</a:t>
                      </a:r>
                    </a:p>
                    <a:p>
                      <a:r>
                        <a:rPr lang="en-GB" sz="800" b="1" i="1" kern="1200" dirty="0">
                          <a:solidFill>
                            <a:schemeClr val="tx1"/>
                          </a:solidFill>
                          <a:effectLst/>
                          <a:latin typeface="Century Gothic" panose="020B0502020202020204" pitchFamily="34" charset="0"/>
                          <a:ea typeface="+mn-ea"/>
                          <a:cs typeface="+mn-cs"/>
                        </a:rPr>
                        <a:t>Identify the location of hot and cold areas of the world in relation to the Equator and the North and South Poles.</a:t>
                      </a:r>
                    </a:p>
                    <a:p>
                      <a:endParaRPr lang="en-GB" sz="800" b="1" i="1"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kern="1200" dirty="0">
                          <a:solidFill>
                            <a:schemeClr val="tx1"/>
                          </a:solidFill>
                          <a:effectLst/>
                          <a:latin typeface="Century Gothic" panose="020B0502020202020204" pitchFamily="34" charset="0"/>
                          <a:ea typeface="+mn-ea"/>
                          <a:cs typeface="+mn-cs"/>
                        </a:rPr>
                        <a:t>Understand that the equator effects the climate of different parts of the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i="1"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1"/>
                          </a:solidFill>
                          <a:effectLst/>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kern="1200" dirty="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124381799"/>
                  </a:ext>
                </a:extLst>
              </a:tr>
            </a:tbl>
          </a:graphicData>
        </a:graphic>
      </p:graphicFrame>
      <p:sp>
        <p:nvSpPr>
          <p:cNvPr id="6" name="TextBox 5">
            <a:extLst>
              <a:ext uri="{FF2B5EF4-FFF2-40B4-BE49-F238E27FC236}">
                <a16:creationId xmlns:a16="http://schemas.microsoft.com/office/drawing/2014/main" id="{187643CA-28F7-C908-0913-17E48E1D7638}"/>
              </a:ext>
            </a:extLst>
          </p:cNvPr>
          <p:cNvSpPr txBox="1"/>
          <p:nvPr/>
        </p:nvSpPr>
        <p:spPr>
          <a:xfrm>
            <a:off x="124991" y="1150403"/>
            <a:ext cx="2082315" cy="261610"/>
          </a:xfrm>
          <a:prstGeom prst="rect">
            <a:avLst/>
          </a:prstGeom>
          <a:noFill/>
        </p:spPr>
        <p:txBody>
          <a:bodyPr wrap="square" rtlCol="0">
            <a:spAutoFit/>
          </a:bodyPr>
          <a:lstStyle/>
          <a:p>
            <a:r>
              <a:rPr lang="en-GB" sz="1100" b="1">
                <a:latin typeface="Century Gothic" panose="020B0502020202020204" pitchFamily="34" charset="0"/>
              </a:rPr>
              <a:t>Vocabulary Progression</a:t>
            </a:r>
            <a:endParaRPr lang="en-GB" sz="1100">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15D76A39-5479-2349-E5C3-5257446F5000}"/>
              </a:ext>
            </a:extLst>
          </p:cNvPr>
          <p:cNvGraphicFramePr>
            <a:graphicFrameLocks noGrp="1"/>
          </p:cNvGraphicFramePr>
          <p:nvPr>
            <p:extLst>
              <p:ext uri="{D42A27DB-BD31-4B8C-83A1-F6EECF244321}">
                <p14:modId xmlns:p14="http://schemas.microsoft.com/office/powerpoint/2010/main" val="4246718752"/>
              </p:ext>
            </p:extLst>
          </p:nvPr>
        </p:nvGraphicFramePr>
        <p:xfrm>
          <a:off x="124991" y="1398873"/>
          <a:ext cx="11941991" cy="1066800"/>
        </p:xfrm>
        <a:graphic>
          <a:graphicData uri="http://schemas.openxmlformats.org/drawingml/2006/table">
            <a:tbl>
              <a:tblPr firstRow="1" bandRow="1">
                <a:solidFill>
                  <a:srgbClr val="FF0000">
                    <a:alpha val="14118"/>
                  </a:srgbClr>
                </a:solidFill>
                <a:tableStyleId>{073A0DAA-6AF3-43AB-8588-CEC1D06C72B9}</a:tableStyleId>
              </a:tblPr>
              <a:tblGrid>
                <a:gridCol w="3394817">
                  <a:extLst>
                    <a:ext uri="{9D8B030D-6E8A-4147-A177-3AD203B41FA5}">
                      <a16:colId xmlns:a16="http://schemas.microsoft.com/office/drawing/2014/main" val="3970722688"/>
                    </a:ext>
                  </a:extLst>
                </a:gridCol>
                <a:gridCol w="3838935">
                  <a:extLst>
                    <a:ext uri="{9D8B030D-6E8A-4147-A177-3AD203B41FA5}">
                      <a16:colId xmlns:a16="http://schemas.microsoft.com/office/drawing/2014/main" val="3279412662"/>
                    </a:ext>
                  </a:extLst>
                </a:gridCol>
                <a:gridCol w="4708239">
                  <a:extLst>
                    <a:ext uri="{9D8B030D-6E8A-4147-A177-3AD203B41FA5}">
                      <a16:colId xmlns:a16="http://schemas.microsoft.com/office/drawing/2014/main" val="2798790954"/>
                    </a:ext>
                  </a:extLst>
                </a:gridCol>
              </a:tblGrid>
              <a:tr h="756041">
                <a:tc>
                  <a:txBody>
                    <a:bodyPr/>
                    <a:lstStyle/>
                    <a:p>
                      <a:r>
                        <a:rPr lang="en-GB" sz="800" b="1" kern="1200" dirty="0">
                          <a:solidFill>
                            <a:schemeClr val="tx1"/>
                          </a:solidFill>
                          <a:effectLst/>
                          <a:latin typeface="Century Gothic" panose="020B0502020202020204" pitchFamily="34" charset="0"/>
                          <a:ea typeface="+mn-ea"/>
                          <a:cs typeface="+mn-cs"/>
                        </a:rPr>
                        <a:t>EYFS:</a:t>
                      </a:r>
                      <a:endParaRPr kumimoji="0" lang="en-GB"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Communication and Language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Learn new 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Use new vocabulary through the day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Articulate their ideas and thoughts in well-formed sentences.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Ask questions to find out more and to check they understand what has been said to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1"/>
                          </a:solidFill>
                          <a:effectLst/>
                          <a:latin typeface="Century Gothic" panose="020B0502020202020204" pitchFamily="34" charset="0"/>
                          <a:ea typeface="+mn-ea"/>
                          <a:cs typeface="+mn-cs"/>
                        </a:rPr>
                        <a:t>Globe, map, land, sea, space, shelter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a:solidFill>
                            <a:schemeClr val="tx1"/>
                          </a:solidFill>
                          <a:effectLst/>
                          <a:latin typeface="Century Gothic" panose="020B0502020202020204" pitchFamily="34" charset="0"/>
                          <a:ea typeface="+mn-ea"/>
                          <a:cs typeface="+mn-cs"/>
                        </a:rPr>
                        <a:t>YEAR 1:</a:t>
                      </a:r>
                    </a:p>
                    <a:p>
                      <a:r>
                        <a:rPr lang="en-GB" sz="800" b="1" i="1" u="sng" kern="1200">
                          <a:solidFill>
                            <a:schemeClr val="tx1"/>
                          </a:solidFill>
                          <a:effectLst/>
                          <a:latin typeface="Century Gothic" panose="020B0502020202020204" pitchFamily="34" charset="0"/>
                          <a:ea typeface="+mn-ea"/>
                          <a:cs typeface="+mn-cs"/>
                        </a:rPr>
                        <a:t>NC: Human and physical geography</a:t>
                      </a:r>
                    </a:p>
                    <a:p>
                      <a:r>
                        <a:rPr lang="en-GB" sz="800" b="1" i="1" kern="1200">
                          <a:solidFill>
                            <a:schemeClr val="tx1"/>
                          </a:solidFill>
                          <a:effectLst/>
                          <a:latin typeface="Century Gothic" panose="020B0502020202020204" pitchFamily="34" charset="0"/>
                          <a:ea typeface="+mn-ea"/>
                          <a:cs typeface="+mn-cs"/>
                        </a:rPr>
                        <a:t>Use basic geographical vocabulary to refer to key physical features, </a:t>
                      </a:r>
                    </a:p>
                    <a:p>
                      <a:endParaRPr lang="en-GB" sz="800" b="0" kern="1200">
                        <a:solidFill>
                          <a:schemeClr val="tx1"/>
                        </a:solidFill>
                        <a:effectLst/>
                        <a:latin typeface="Century Gothic" panose="020B0502020202020204" pitchFamily="34" charset="0"/>
                        <a:ea typeface="+mn-ea"/>
                        <a:cs typeface="+mn-cs"/>
                      </a:endParaRPr>
                    </a:p>
                    <a:p>
                      <a:r>
                        <a:rPr lang="en-GB" sz="800" b="0" kern="1200">
                          <a:solidFill>
                            <a:schemeClr val="tx1"/>
                          </a:solidFill>
                          <a:effectLst/>
                          <a:latin typeface="Century Gothic" panose="020B0502020202020204" pitchFamily="34" charset="0"/>
                          <a:ea typeface="+mn-ea"/>
                          <a:cs typeface="+mn-cs"/>
                        </a:rPr>
                        <a:t>coast, cliff, sea, land, sand, beach, seaside </a:t>
                      </a:r>
                    </a:p>
                    <a:p>
                      <a:endParaRPr lang="en-GB" sz="800" b="0" kern="1200">
                        <a:solidFill>
                          <a:schemeClr val="tx1"/>
                        </a:solidFill>
                        <a:effectLst/>
                        <a:latin typeface="Century Gothic" panose="020B0502020202020204" pitchFamily="34" charset="0"/>
                        <a:ea typeface="+mn-ea"/>
                        <a:cs typeface="+mn-cs"/>
                      </a:endParaRPr>
                    </a:p>
                    <a:p>
                      <a:endParaRPr lang="en-GB" sz="800" b="0" kern="120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sz="800" b="1" kern="1200" dirty="0">
                          <a:solidFill>
                            <a:schemeClr val="tx1"/>
                          </a:solidFill>
                          <a:effectLst/>
                          <a:latin typeface="Century Gothic" panose="020B0502020202020204" pitchFamily="34" charset="0"/>
                          <a:ea typeface="+mn-ea"/>
                          <a:cs typeface="+mn-cs"/>
                        </a:rPr>
                        <a:t>YEAR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1" u="sng" kern="1200" dirty="0">
                          <a:solidFill>
                            <a:schemeClr val="tx1"/>
                          </a:solidFill>
                          <a:effectLst/>
                          <a:latin typeface="Century Gothic" panose="020B0502020202020204" pitchFamily="34" charset="0"/>
                          <a:ea typeface="+mn-ea"/>
                          <a:cs typeface="+mn-cs"/>
                        </a:rPr>
                        <a:t>NC: Human and physical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1" kern="1200" dirty="0">
                          <a:solidFill>
                            <a:schemeClr val="tx1"/>
                          </a:solidFill>
                          <a:effectLst/>
                          <a:latin typeface="Century Gothic" panose="020B0502020202020204" pitchFamily="34" charset="0"/>
                          <a:ea typeface="+mn-ea"/>
                          <a:cs typeface="+mn-cs"/>
                        </a:rPr>
                        <a:t>Use basic geographical vocabulary to refer to key physical features, including: sea, ocean.</a:t>
                      </a:r>
                      <a:endParaRPr lang="en-GB" sz="800" b="0" kern="1200" dirty="0">
                        <a:solidFill>
                          <a:schemeClr val="tx1"/>
                        </a:solidFill>
                        <a:effectLst/>
                        <a:latin typeface="Century Gothic" panose="020B0502020202020204" pitchFamily="34" charset="0"/>
                        <a:ea typeface="+mn-ea"/>
                        <a:cs typeface="+mn-cs"/>
                      </a:endParaRPr>
                    </a:p>
                    <a:p>
                      <a:endParaRPr lang="en-GB" sz="800" b="0" kern="1200" dirty="0">
                        <a:solidFill>
                          <a:schemeClr val="tx1"/>
                        </a:solidFill>
                        <a:effectLst/>
                        <a:latin typeface="Century Gothic" panose="020B0502020202020204" pitchFamily="34" charset="0"/>
                        <a:ea typeface="+mn-ea"/>
                        <a:cs typeface="+mn-cs"/>
                      </a:endParaRPr>
                    </a:p>
                    <a:p>
                      <a:r>
                        <a:rPr lang="en-GB" sz="800" b="0" kern="1200" dirty="0">
                          <a:solidFill>
                            <a:schemeClr val="tx1"/>
                          </a:solidFill>
                          <a:effectLst/>
                          <a:latin typeface="Century Gothic"/>
                          <a:ea typeface="+mn-ea"/>
                          <a:cs typeface="+mn-cs"/>
                        </a:rPr>
                        <a:t>equator, continent, ocean, climate, North, South, East, West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124381799"/>
                  </a:ext>
                </a:extLst>
              </a:tr>
            </a:tbl>
          </a:graphicData>
        </a:graphic>
      </p:graphicFrame>
      <p:sp>
        <p:nvSpPr>
          <p:cNvPr id="8" name="TextBox 7">
            <a:extLst>
              <a:ext uri="{FF2B5EF4-FFF2-40B4-BE49-F238E27FC236}">
                <a16:creationId xmlns:a16="http://schemas.microsoft.com/office/drawing/2014/main" id="{3248DFF0-FF6D-F5B3-C0CF-2E7522102FC6}"/>
              </a:ext>
            </a:extLst>
          </p:cNvPr>
          <p:cNvSpPr txBox="1"/>
          <p:nvPr/>
        </p:nvSpPr>
        <p:spPr>
          <a:xfrm>
            <a:off x="124988" y="2516462"/>
            <a:ext cx="2082315" cy="246221"/>
          </a:xfrm>
          <a:prstGeom prst="rect">
            <a:avLst/>
          </a:prstGeom>
          <a:noFill/>
        </p:spPr>
        <p:txBody>
          <a:bodyPr wrap="square" rtlCol="0">
            <a:spAutoFit/>
          </a:bodyPr>
          <a:lstStyle/>
          <a:p>
            <a:r>
              <a:rPr lang="en-GB" sz="1000" b="1" dirty="0">
                <a:latin typeface="Century Gothic" panose="020B0502020202020204" pitchFamily="34" charset="0"/>
              </a:rPr>
              <a:t>Knowledge Progression</a:t>
            </a:r>
            <a:endParaRPr lang="en-GB" sz="1000" dirty="0">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3965F349-6191-0665-B5FB-99D2D93968DC}"/>
              </a:ext>
            </a:extLst>
          </p:cNvPr>
          <p:cNvGraphicFramePr>
            <a:graphicFrameLocks noGrp="1"/>
          </p:cNvGraphicFramePr>
          <p:nvPr>
            <p:extLst>
              <p:ext uri="{D42A27DB-BD31-4B8C-83A1-F6EECF244321}">
                <p14:modId xmlns:p14="http://schemas.microsoft.com/office/powerpoint/2010/main" val="2407951347"/>
              </p:ext>
            </p:extLst>
          </p:nvPr>
        </p:nvGraphicFramePr>
        <p:xfrm>
          <a:off x="124988" y="4684916"/>
          <a:ext cx="11941994" cy="2042160"/>
        </p:xfrm>
        <a:graphic>
          <a:graphicData uri="http://schemas.openxmlformats.org/drawingml/2006/table">
            <a:tbl>
              <a:tblPr firstRow="1" bandRow="1">
                <a:solidFill>
                  <a:srgbClr val="FF0000">
                    <a:alpha val="14118"/>
                  </a:srgbClr>
                </a:solidFill>
                <a:tableStyleId>{073A0DAA-6AF3-43AB-8588-CEC1D06C72B9}</a:tableStyleId>
              </a:tblPr>
              <a:tblGrid>
                <a:gridCol w="3414783">
                  <a:extLst>
                    <a:ext uri="{9D8B030D-6E8A-4147-A177-3AD203B41FA5}">
                      <a16:colId xmlns:a16="http://schemas.microsoft.com/office/drawing/2014/main" val="3970722688"/>
                    </a:ext>
                  </a:extLst>
                </a:gridCol>
                <a:gridCol w="1968400">
                  <a:extLst>
                    <a:ext uri="{9D8B030D-6E8A-4147-A177-3AD203B41FA5}">
                      <a16:colId xmlns:a16="http://schemas.microsoft.com/office/drawing/2014/main" val="3279412662"/>
                    </a:ext>
                  </a:extLst>
                </a:gridCol>
                <a:gridCol w="1850572">
                  <a:extLst>
                    <a:ext uri="{9D8B030D-6E8A-4147-A177-3AD203B41FA5}">
                      <a16:colId xmlns:a16="http://schemas.microsoft.com/office/drawing/2014/main" val="1613444012"/>
                    </a:ext>
                  </a:extLst>
                </a:gridCol>
                <a:gridCol w="1436914">
                  <a:extLst>
                    <a:ext uri="{9D8B030D-6E8A-4147-A177-3AD203B41FA5}">
                      <a16:colId xmlns:a16="http://schemas.microsoft.com/office/drawing/2014/main" val="2798790954"/>
                    </a:ext>
                  </a:extLst>
                </a:gridCol>
                <a:gridCol w="1709057">
                  <a:extLst>
                    <a:ext uri="{9D8B030D-6E8A-4147-A177-3AD203B41FA5}">
                      <a16:colId xmlns:a16="http://schemas.microsoft.com/office/drawing/2014/main" val="3116772951"/>
                    </a:ext>
                  </a:extLst>
                </a:gridCol>
                <a:gridCol w="1562268">
                  <a:extLst>
                    <a:ext uri="{9D8B030D-6E8A-4147-A177-3AD203B41FA5}">
                      <a16:colId xmlns:a16="http://schemas.microsoft.com/office/drawing/2014/main" val="433800302"/>
                    </a:ext>
                  </a:extLst>
                </a:gridCol>
              </a:tblGrid>
              <a:tr h="1949293">
                <a:tc>
                  <a:txBody>
                    <a:bodyPr/>
                    <a:lstStyle/>
                    <a:p>
                      <a:r>
                        <a:rPr lang="en-GB" sz="800" b="1" kern="1200" dirty="0">
                          <a:solidFill>
                            <a:schemeClr val="tx1"/>
                          </a:solidFill>
                          <a:effectLst/>
                          <a:latin typeface="Century Gothic" panose="020B0502020202020204" pitchFamily="34" charset="0"/>
                          <a:ea typeface="+mn-ea"/>
                          <a:cs typeface="+mn-cs"/>
                        </a:rPr>
                        <a:t>EYFS: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0" u="sng" kern="1200" dirty="0">
                          <a:solidFill>
                            <a:schemeClr val="tx1"/>
                          </a:solidFill>
                          <a:effectLst/>
                          <a:latin typeface="Century Gothic" panose="020B0502020202020204" pitchFamily="34" charset="0"/>
                          <a:ea typeface="+mn-ea"/>
                          <a:cs typeface="+mn-cs"/>
                        </a:rPr>
                        <a:t>D</a:t>
                      </a:r>
                      <a:r>
                        <a:rPr lang="en-GB" sz="800" b="1" i="1" u="sng" kern="1200" dirty="0">
                          <a:solidFill>
                            <a:schemeClr val="tx1"/>
                          </a:solidFill>
                          <a:effectLst/>
                          <a:latin typeface="Century Gothic" panose="020B0502020202020204" pitchFamily="34" charset="0"/>
                          <a:ea typeface="+mn-ea"/>
                          <a:cs typeface="+mn-cs"/>
                        </a:rPr>
                        <a:t>M: Understanding the World</a:t>
                      </a:r>
                      <a:endParaRPr lang="en-GB" sz="800" b="1" kern="1200" dirty="0">
                        <a:solidFill>
                          <a:schemeClr val="tx1"/>
                        </a:solidFill>
                        <a:effectLst/>
                        <a:latin typeface="Century Gothic" panose="020B0502020202020204" pitchFamily="34" charset="0"/>
                        <a:ea typeface="+mn-ea"/>
                        <a:cs typeface="+mn-cs"/>
                      </a:endParaRPr>
                    </a:p>
                    <a:p>
                      <a:r>
                        <a:rPr lang="en-GB" sz="800" b="1" i="1" kern="1200" dirty="0">
                          <a:solidFill>
                            <a:schemeClr val="tx1"/>
                          </a:solidFill>
                          <a:effectLst/>
                          <a:latin typeface="Century Gothic" panose="020B0502020202020204" pitchFamily="34" charset="0"/>
                          <a:ea typeface="+mn-ea"/>
                          <a:cs typeface="+mn-cs"/>
                        </a:rPr>
                        <a:t>Draw information from a simple map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dirty="0">
                          <a:ln>
                            <a:noFill/>
                          </a:ln>
                          <a:solidFill>
                            <a:prstClr val="black"/>
                          </a:solidFill>
                          <a:effectLst/>
                          <a:uLnTx/>
                          <a:uFillTx/>
                          <a:latin typeface="Century Gothic" panose="020B0502020202020204" pitchFamily="34" charset="0"/>
                          <a:ea typeface="+mn-ea"/>
                          <a:cs typeface="+mn-cs"/>
                        </a:rPr>
                        <a:t>Explore the natural world around them.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dirty="0">
                          <a:ln>
                            <a:noFill/>
                          </a:ln>
                          <a:solidFill>
                            <a:prstClr val="black"/>
                          </a:solidFill>
                          <a:effectLst/>
                          <a:uLnTx/>
                          <a:uFillTx/>
                          <a:latin typeface="Century Gothic" panose="020B0502020202020204" pitchFamily="34" charset="0"/>
                          <a:ea typeface="+mn-ea"/>
                          <a:cs typeface="+mn-cs"/>
                        </a:rPr>
                        <a:t>Describe what they see, hear and feel whilst outside.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dirty="0">
                          <a:ln>
                            <a:noFill/>
                          </a:ln>
                          <a:solidFill>
                            <a:prstClr val="black"/>
                          </a:solidFill>
                          <a:effectLst/>
                          <a:uLnTx/>
                          <a:uFillTx/>
                          <a:latin typeface="Century Gothic" panose="020B0502020202020204" pitchFamily="34" charset="0"/>
                          <a:ea typeface="+mn-ea"/>
                          <a:cs typeface="+mn-cs"/>
                        </a:rPr>
                        <a:t>Recognise some environments that are different from the one in which they live</a:t>
                      </a:r>
                    </a:p>
                    <a:p>
                      <a:endParaRPr lang="en-GB" sz="800" b="1" kern="1200" dirty="0">
                        <a:solidFill>
                          <a:schemeClr val="tx1"/>
                        </a:solidFill>
                        <a:effectLst/>
                        <a:highlight>
                          <a:srgbClr val="FFFF00"/>
                        </a:highlight>
                        <a:latin typeface="Century Gothic" panose="020B0502020202020204" pitchFamily="34" charset="0"/>
                        <a:ea typeface="+mn-ea"/>
                        <a:cs typeface="+mn-cs"/>
                      </a:endParaRPr>
                    </a:p>
                    <a:p>
                      <a:pPr marL="0" algn="l" defTabSz="914400" rtl="0" eaLnBrk="1" latinLnBrk="0" hangingPunct="1"/>
                      <a:r>
                        <a:rPr lang="en-GB" sz="800" b="0" kern="1200" dirty="0">
                          <a:solidFill>
                            <a:schemeClr val="tx1"/>
                          </a:solidFill>
                          <a:effectLst/>
                          <a:latin typeface="Century Gothic" panose="020B0502020202020204" pitchFamily="34" charset="0"/>
                          <a:ea typeface="+mn-ea"/>
                          <a:cs typeface="+mn-cs"/>
                        </a:rPr>
                        <a:t>Explore maps and globes to identify sea and land</a:t>
                      </a:r>
                    </a:p>
                    <a:p>
                      <a:r>
                        <a:rPr lang="en-GB" sz="800" b="0" kern="1200" dirty="0">
                          <a:solidFill>
                            <a:schemeClr val="tx1"/>
                          </a:solidFill>
                          <a:effectLst/>
                          <a:latin typeface="Century Gothic" panose="020B0502020202020204" pitchFamily="34" charset="0"/>
                          <a:ea typeface="+mn-ea"/>
                          <a:cs typeface="+mn-cs"/>
                        </a:rPr>
                        <a:t>Ask questions about the visit to </a:t>
                      </a:r>
                      <a:r>
                        <a:rPr lang="en-GB" sz="800" b="0" kern="1200" dirty="0" err="1">
                          <a:solidFill>
                            <a:schemeClr val="tx1"/>
                          </a:solidFill>
                          <a:effectLst/>
                          <a:latin typeface="Century Gothic" panose="020B0502020202020204" pitchFamily="34" charset="0"/>
                          <a:ea typeface="+mn-ea"/>
                          <a:cs typeface="+mn-cs"/>
                        </a:rPr>
                        <a:t>Hamerton</a:t>
                      </a:r>
                      <a:r>
                        <a:rPr lang="en-GB" sz="800" b="0" kern="1200" dirty="0">
                          <a:solidFill>
                            <a:schemeClr val="tx1"/>
                          </a:solidFill>
                          <a:effectLst/>
                          <a:latin typeface="Century Gothic" panose="020B0502020202020204" pitchFamily="34" charset="0"/>
                          <a:ea typeface="+mn-ea"/>
                          <a:cs typeface="+mn-cs"/>
                        </a:rPr>
                        <a:t> Zoo</a:t>
                      </a:r>
                    </a:p>
                    <a:p>
                      <a:r>
                        <a:rPr lang="en-GB" sz="800" b="0" kern="1200" dirty="0">
                          <a:solidFill>
                            <a:schemeClr val="tx1"/>
                          </a:solidFill>
                          <a:effectLst/>
                          <a:latin typeface="Century Gothic" panose="020B0502020202020204" pitchFamily="34" charset="0"/>
                          <a:ea typeface="+mn-ea"/>
                          <a:cs typeface="+mn-cs"/>
                        </a:rPr>
                        <a:t>Ask questions about the animal enclosures</a:t>
                      </a:r>
                    </a:p>
                    <a:p>
                      <a:r>
                        <a:rPr lang="en-GB" sz="800" b="0" kern="1200" dirty="0">
                          <a:solidFill>
                            <a:schemeClr val="tx1"/>
                          </a:solidFill>
                          <a:effectLst/>
                          <a:latin typeface="Century Gothic" panose="020B0502020202020204" pitchFamily="34" charset="0"/>
                          <a:ea typeface="+mn-ea"/>
                          <a:cs typeface="+mn-cs"/>
                        </a:rPr>
                        <a:t>Make observations while in the Forest </a:t>
                      </a:r>
                      <a:r>
                        <a:rPr lang="en-GB" sz="800" b="0" kern="1200">
                          <a:solidFill>
                            <a:schemeClr val="tx1"/>
                          </a:solidFill>
                          <a:effectLst/>
                          <a:latin typeface="Century Gothic" panose="020B0502020202020204" pitchFamily="34" charset="0"/>
                          <a:ea typeface="+mn-ea"/>
                          <a:cs typeface="+mn-cs"/>
                        </a:rPr>
                        <a:t>School area (link to seasons)</a:t>
                      </a:r>
                      <a:endParaRPr lang="en-GB" sz="800" b="0" kern="1200" dirty="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kern="1200">
                          <a:solidFill>
                            <a:schemeClr val="tx1"/>
                          </a:solidFill>
                          <a:effectLst/>
                          <a:latin typeface="Century Gothic" panose="020B0502020202020204" pitchFamily="34" charset="0"/>
                          <a:ea typeface="+mn-ea"/>
                          <a:cs typeface="+mn-cs"/>
                        </a:rPr>
                        <a:t>YEAR 1:</a:t>
                      </a:r>
                    </a:p>
                    <a:p>
                      <a:r>
                        <a:rPr lang="en-GB" sz="800" b="1" kern="1200">
                          <a:solidFill>
                            <a:schemeClr val="tx1"/>
                          </a:solidFill>
                          <a:effectLst/>
                          <a:latin typeface="Century Gothic" panose="020B0502020202020204" pitchFamily="34" charset="0"/>
                          <a:ea typeface="+mn-ea"/>
                          <a:cs typeface="+mn-cs"/>
                        </a:rPr>
                        <a:t>NC: </a:t>
                      </a:r>
                      <a:r>
                        <a:rPr lang="en-GB" sz="800" b="1" i="1" u="sng" kern="1200">
                          <a:solidFill>
                            <a:schemeClr val="tx1"/>
                          </a:solidFill>
                          <a:effectLst/>
                          <a:latin typeface="Century Gothic" panose="020B0502020202020204" pitchFamily="34" charset="0"/>
                          <a:ea typeface="+mn-ea"/>
                          <a:cs typeface="+mn-cs"/>
                        </a:rPr>
                        <a:t>Geographical skills and fieldwork</a:t>
                      </a:r>
                    </a:p>
                    <a:p>
                      <a:r>
                        <a:rPr lang="en-GB" sz="800" b="1" i="1" kern="1200">
                          <a:solidFill>
                            <a:schemeClr val="tx1"/>
                          </a:solidFill>
                          <a:effectLst/>
                          <a:latin typeface="Century Gothic" panose="020B0502020202020204" pitchFamily="34" charset="0"/>
                          <a:ea typeface="+mn-ea"/>
                          <a:cs typeface="+mn-cs"/>
                        </a:rPr>
                        <a:t>Use world maps, atlases and globes</a:t>
                      </a:r>
                    </a:p>
                    <a:p>
                      <a:endParaRPr lang="en-GB" sz="800" b="1" i="1" kern="1200">
                        <a:solidFill>
                          <a:schemeClr val="tx1"/>
                        </a:solidFill>
                        <a:effectLst/>
                        <a:latin typeface="Century Gothic" panose="020B0502020202020204" pitchFamily="34" charset="0"/>
                        <a:ea typeface="+mn-ea"/>
                        <a:cs typeface="+mn-cs"/>
                      </a:endParaRPr>
                    </a:p>
                    <a:p>
                      <a:r>
                        <a:rPr lang="en-GB" sz="800" b="0" i="0" kern="1200">
                          <a:solidFill>
                            <a:schemeClr val="tx1"/>
                          </a:solidFill>
                          <a:effectLst/>
                          <a:latin typeface="Century Gothic" panose="020B0502020202020204" pitchFamily="34" charset="0"/>
                          <a:ea typeface="+mn-ea"/>
                          <a:cs typeface="+mn-cs"/>
                        </a:rPr>
                        <a:t>Use world maps, atlases and globes to identify the United Kingdom and its countries</a:t>
                      </a:r>
                      <a:endParaRPr lang="en-GB" sz="800" b="1" i="0" kern="1200">
                        <a:solidFill>
                          <a:schemeClr val="lt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i="0" kern="1200">
                        <a:solidFill>
                          <a:schemeClr val="lt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i="0" kern="120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1" i="1" kern="120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i="1"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1" kern="1200" dirty="0">
                          <a:solidFill>
                            <a:schemeClr val="tx1"/>
                          </a:solidFill>
                          <a:effectLst/>
                          <a:latin typeface="Century Gothic" panose="020B0502020202020204" pitchFamily="34" charset="0"/>
                          <a:ea typeface="+mn-ea"/>
                          <a:cs typeface="+mn-cs"/>
                        </a:rPr>
                        <a:t>NC: </a:t>
                      </a:r>
                      <a:r>
                        <a:rPr lang="en-GB" sz="800" b="1" i="1" u="sng" kern="1200" dirty="0">
                          <a:solidFill>
                            <a:schemeClr val="tx1"/>
                          </a:solidFill>
                          <a:effectLst/>
                          <a:latin typeface="Century Gothic" panose="020B0502020202020204" pitchFamily="34" charset="0"/>
                          <a:ea typeface="+mn-ea"/>
                          <a:cs typeface="+mn-cs"/>
                        </a:rPr>
                        <a:t>Human and physical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1" kern="1200" dirty="0">
                          <a:solidFill>
                            <a:schemeClr val="tx1"/>
                          </a:solidFill>
                          <a:effectLst/>
                          <a:latin typeface="Century Gothic" panose="020B0502020202020204" pitchFamily="34" charset="0"/>
                          <a:ea typeface="+mn-ea"/>
                          <a:cs typeface="+mn-cs"/>
                        </a:rPr>
                        <a:t>Use aerial photographs and plan perspectives to recognise landmarks and basic human and physical features; devise a simple map.</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0"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kern="1200" dirty="0">
                          <a:solidFill>
                            <a:schemeClr val="tx1"/>
                          </a:solidFill>
                          <a:effectLst/>
                          <a:latin typeface="Century Gothic" panose="020B0502020202020204" pitchFamily="34" charset="0"/>
                          <a:ea typeface="+mn-ea"/>
                          <a:cs typeface="+mn-cs"/>
                        </a:rPr>
                        <a:t>Locate places on a map using aerial photos/symbols  of Hunstanton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i="0" kern="1200" dirty="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sz="800" b="1" kern="1200">
                          <a:solidFill>
                            <a:schemeClr val="tx1"/>
                          </a:solidFill>
                          <a:effectLst/>
                          <a:latin typeface="Century Gothic" panose="020B0502020202020204" pitchFamily="34" charset="0"/>
                          <a:ea typeface="+mn-ea"/>
                          <a:cs typeface="+mn-cs"/>
                        </a:rPr>
                        <a:t>YEAR 2:</a:t>
                      </a:r>
                    </a:p>
                    <a:p>
                      <a:r>
                        <a:rPr lang="en-GB" sz="800" b="1" kern="1200">
                          <a:solidFill>
                            <a:schemeClr val="tx1"/>
                          </a:solidFill>
                          <a:effectLst/>
                          <a:latin typeface="Century Gothic" panose="020B0502020202020204" pitchFamily="34" charset="0"/>
                          <a:ea typeface="+mn-ea"/>
                          <a:cs typeface="+mn-cs"/>
                        </a:rPr>
                        <a:t>NC: </a:t>
                      </a:r>
                      <a:r>
                        <a:rPr lang="en-GB" sz="800" b="1" i="1" u="sng" kern="1200">
                          <a:solidFill>
                            <a:schemeClr val="tx1"/>
                          </a:solidFill>
                          <a:effectLst/>
                          <a:latin typeface="Century Gothic" panose="020B0502020202020204" pitchFamily="34" charset="0"/>
                          <a:ea typeface="+mn-ea"/>
                          <a:cs typeface="+mn-cs"/>
                        </a:rPr>
                        <a:t>Geographical skills and fieldwork</a:t>
                      </a:r>
                    </a:p>
                    <a:p>
                      <a:r>
                        <a:rPr lang="en-GB" sz="800" b="1" i="1" kern="1200">
                          <a:solidFill>
                            <a:schemeClr val="tx1"/>
                          </a:solidFill>
                          <a:effectLst/>
                          <a:latin typeface="Century Gothic" panose="020B0502020202020204" pitchFamily="34" charset="0"/>
                          <a:ea typeface="+mn-ea"/>
                          <a:cs typeface="+mn-cs"/>
                        </a:rPr>
                        <a:t>Use world maps, atlases and globes to identify continents and oceans studied at this key stage.</a:t>
                      </a:r>
                    </a:p>
                    <a:p>
                      <a:r>
                        <a:rPr lang="en-GB" sz="800" b="1" i="1" kern="1200">
                          <a:solidFill>
                            <a:schemeClr val="tx1"/>
                          </a:solidFill>
                          <a:effectLst/>
                          <a:latin typeface="Century Gothic" panose="020B0502020202020204" pitchFamily="34" charset="0"/>
                          <a:ea typeface="+mn-ea"/>
                          <a:cs typeface="+mn-cs"/>
                        </a:rPr>
                        <a:t> </a:t>
                      </a:r>
                    </a:p>
                    <a:p>
                      <a:endParaRPr lang="en-GB" sz="800" b="1" kern="120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kern="1200">
                          <a:solidFill>
                            <a:schemeClr val="tx1"/>
                          </a:solidFill>
                          <a:effectLst/>
                          <a:latin typeface="Century Gothic" panose="020B0502020202020204" pitchFamily="34" charset="0"/>
                          <a:ea typeface="+mn-ea"/>
                          <a:cs typeface="+mn-cs"/>
                        </a:rPr>
                        <a:t>Locate places on maps, globes, and atlases</a:t>
                      </a:r>
                    </a:p>
                    <a:p>
                      <a:endParaRPr lang="en-GB" sz="800" b="1" kern="120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lvl="0"/>
                      <a:endParaRPr lang="en-GB" sz="800" b="0" i="0" kern="120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a:solidFill>
                            <a:schemeClr val="tx1"/>
                          </a:solidFill>
                          <a:effectLst/>
                          <a:latin typeface="Century Gothic" panose="020B0502020202020204" pitchFamily="34" charset="0"/>
                          <a:ea typeface="+mn-ea"/>
                          <a:cs typeface="+mn-cs"/>
                        </a:rPr>
                        <a:t>NC: </a:t>
                      </a:r>
                      <a:r>
                        <a:rPr lang="en-GB" sz="800" b="1" i="1" u="sng" kern="1200">
                          <a:solidFill>
                            <a:schemeClr val="tx1"/>
                          </a:solidFill>
                          <a:effectLst/>
                          <a:latin typeface="Century Gothic" panose="020B0502020202020204" pitchFamily="34" charset="0"/>
                          <a:ea typeface="+mn-ea"/>
                          <a:cs typeface="+mn-cs"/>
                        </a:rPr>
                        <a:t>Geographical skills and fieldwork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1" kern="1200">
                          <a:solidFill>
                            <a:schemeClr val="tx1"/>
                          </a:solidFill>
                          <a:effectLst/>
                          <a:latin typeface="Century Gothic" panose="020B0502020202020204" pitchFamily="34" charset="0"/>
                          <a:ea typeface="+mn-ea"/>
                          <a:cs typeface="+mn-cs"/>
                        </a:rPr>
                        <a:t>Use simple compass directions (North, South, East and West) and locational and directional language to  describe the location of features and routes on a map </a:t>
                      </a:r>
                    </a:p>
                    <a:p>
                      <a:pPr lvl="0"/>
                      <a:endParaRPr lang="en-GB" sz="800" b="0" i="0" kern="1200">
                        <a:solidFill>
                          <a:schemeClr val="tx1"/>
                        </a:solidFill>
                        <a:effectLst/>
                        <a:latin typeface="Century Gothic" panose="020B0502020202020204" pitchFamily="34" charset="0"/>
                        <a:ea typeface="+mn-ea"/>
                        <a:cs typeface="+mn-cs"/>
                      </a:endParaRPr>
                    </a:p>
                    <a:p>
                      <a:pPr lvl="0"/>
                      <a:r>
                        <a:rPr lang="en-GB" sz="800" b="0" i="0" kern="1200">
                          <a:solidFill>
                            <a:schemeClr val="tx1"/>
                          </a:solidFill>
                          <a:effectLst/>
                          <a:latin typeface="Century Gothic" panose="020B0502020202020204" pitchFamily="34" charset="0"/>
                          <a:ea typeface="+mn-ea"/>
                          <a:cs typeface="+mn-cs"/>
                        </a:rPr>
                        <a:t>Read a map to find treasure</a:t>
                      </a:r>
                    </a:p>
                    <a:p>
                      <a:pPr lvl="0"/>
                      <a:endParaRPr lang="en-GB" sz="800" b="0" i="0" kern="1200">
                        <a:solidFill>
                          <a:schemeClr val="tx1"/>
                        </a:solidFill>
                        <a:effectLst/>
                        <a:latin typeface="Century Gothic" panose="020B0502020202020204" pitchFamily="34" charset="0"/>
                        <a:ea typeface="+mn-ea"/>
                        <a:cs typeface="+mn-cs"/>
                      </a:endParaRPr>
                    </a:p>
                    <a:p>
                      <a:pPr lvl="0"/>
                      <a:r>
                        <a:rPr lang="en-GB" sz="800" b="0" i="0" kern="1200">
                          <a:solidFill>
                            <a:schemeClr val="tx1"/>
                          </a:solidFill>
                          <a:effectLst/>
                          <a:latin typeface="Century Gothic" panose="020B0502020202020204" pitchFamily="34" charset="0"/>
                          <a:ea typeface="+mn-ea"/>
                          <a:cs typeface="+mn-cs"/>
                        </a:rPr>
                        <a:t>Devise a simple treasure map</a:t>
                      </a:r>
                    </a:p>
                    <a:p>
                      <a:pPr lvl="0"/>
                      <a:endParaRPr lang="en-GB" sz="800" b="0" i="0" kern="120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kern="1200">
                          <a:solidFill>
                            <a:schemeClr val="tx1"/>
                          </a:solidFill>
                          <a:effectLst/>
                          <a:latin typeface="Century Gothic" panose="020B0502020202020204" pitchFamily="34" charset="0"/>
                          <a:ea typeface="+mn-ea"/>
                          <a:cs typeface="+mn-cs"/>
                        </a:rPr>
                        <a:t>Describe position, direction and movement,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1" kern="1200" dirty="0">
                          <a:solidFill>
                            <a:schemeClr val="tx1"/>
                          </a:solidFill>
                          <a:effectLst/>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1" u="sng" kern="1200" dirty="0">
                          <a:solidFill>
                            <a:schemeClr val="tx1"/>
                          </a:solidFill>
                          <a:effectLst/>
                          <a:latin typeface="Century Gothic" panose="020B0502020202020204" pitchFamily="34" charset="0"/>
                          <a:ea typeface="+mn-ea"/>
                          <a:cs typeface="+mn-cs"/>
                        </a:rPr>
                        <a:t>NC: Geographical skills and fieldwork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1" kern="1200" dirty="0">
                          <a:solidFill>
                            <a:schemeClr val="tx1"/>
                          </a:solidFill>
                          <a:effectLst/>
                          <a:latin typeface="Century Gothic" panose="020B0502020202020204" pitchFamily="34" charset="0"/>
                          <a:ea typeface="+mn-ea"/>
                          <a:cs typeface="+mn-cs"/>
                        </a:rPr>
                        <a:t>Understand geographical similarities and differences of a small area in the UK and a contrasting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i="1"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i="1"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kern="1200" dirty="0">
                          <a:solidFill>
                            <a:schemeClr val="tx1"/>
                          </a:solidFill>
                          <a:effectLst/>
                          <a:latin typeface="Century Gothic" panose="020B0502020202020204" pitchFamily="34" charset="0"/>
                          <a:ea typeface="+mn-ea"/>
                          <a:cs typeface="+mn-cs"/>
                        </a:rPr>
                        <a:t>Compare and contrast counties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i="1" kern="1200" dirty="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124381799"/>
                  </a:ext>
                </a:extLst>
              </a:tr>
            </a:tbl>
          </a:graphicData>
        </a:graphic>
      </p:graphicFrame>
      <p:sp>
        <p:nvSpPr>
          <p:cNvPr id="10" name="TextBox 9">
            <a:extLst>
              <a:ext uri="{FF2B5EF4-FFF2-40B4-BE49-F238E27FC236}">
                <a16:creationId xmlns:a16="http://schemas.microsoft.com/office/drawing/2014/main" id="{39CCFBE3-EF9E-E315-F41C-6B4052B53DFC}"/>
              </a:ext>
            </a:extLst>
          </p:cNvPr>
          <p:cNvSpPr txBox="1"/>
          <p:nvPr/>
        </p:nvSpPr>
        <p:spPr>
          <a:xfrm>
            <a:off x="2799142" y="108279"/>
            <a:ext cx="5858426" cy="461665"/>
          </a:xfrm>
          <a:prstGeom prst="rect">
            <a:avLst/>
          </a:prstGeom>
          <a:noFill/>
          <a:ln w="15875">
            <a:solidFill>
              <a:schemeClr val="tx1"/>
            </a:solidFill>
          </a:ln>
        </p:spPr>
        <p:txBody>
          <a:bodyPr wrap="square" rtlCol="0">
            <a:spAutoFit/>
          </a:bodyPr>
          <a:lstStyle/>
          <a:p>
            <a:pPr algn="ctr"/>
            <a:r>
              <a:rPr lang="en-GB" sz="2400" b="1">
                <a:solidFill>
                  <a:srgbClr val="0070C0"/>
                </a:solidFill>
                <a:latin typeface="Century Gothic" panose="020B0502020202020204" pitchFamily="34" charset="0"/>
              </a:rPr>
              <a:t>UW/CL/Geography</a:t>
            </a:r>
          </a:p>
        </p:txBody>
      </p:sp>
      <p:sp>
        <p:nvSpPr>
          <p:cNvPr id="2" name="TextBox 1">
            <a:extLst>
              <a:ext uri="{FF2B5EF4-FFF2-40B4-BE49-F238E27FC236}">
                <a16:creationId xmlns:a16="http://schemas.microsoft.com/office/drawing/2014/main" id="{4A51F514-A1CE-3DB8-932C-19958B860E03}"/>
              </a:ext>
            </a:extLst>
          </p:cNvPr>
          <p:cNvSpPr txBox="1"/>
          <p:nvPr/>
        </p:nvSpPr>
        <p:spPr>
          <a:xfrm>
            <a:off x="124994" y="425484"/>
            <a:ext cx="2082315" cy="261610"/>
          </a:xfrm>
          <a:prstGeom prst="rect">
            <a:avLst/>
          </a:prstGeom>
          <a:noFill/>
        </p:spPr>
        <p:txBody>
          <a:bodyPr wrap="square" rtlCol="0">
            <a:spAutoFit/>
          </a:bodyPr>
          <a:lstStyle/>
          <a:p>
            <a:r>
              <a:rPr lang="en-GB" sz="1100" b="1">
                <a:latin typeface="Century Gothic" panose="020B0502020202020204" pitchFamily="34" charset="0"/>
              </a:rPr>
              <a:t>The Big Question</a:t>
            </a:r>
            <a:endParaRPr lang="en-GB" sz="1100">
              <a:latin typeface="Century Gothic" panose="020B0502020202020204" pitchFamily="34" charset="0"/>
            </a:endParaRPr>
          </a:p>
        </p:txBody>
      </p:sp>
      <p:graphicFrame>
        <p:nvGraphicFramePr>
          <p:cNvPr id="3" name="Table 2">
            <a:extLst>
              <a:ext uri="{FF2B5EF4-FFF2-40B4-BE49-F238E27FC236}">
                <a16:creationId xmlns:a16="http://schemas.microsoft.com/office/drawing/2014/main" id="{9AE6DA0B-BE49-9BFD-3DA5-9B71EB5EC7F2}"/>
              </a:ext>
            </a:extLst>
          </p:cNvPr>
          <p:cNvGraphicFramePr>
            <a:graphicFrameLocks noGrp="1"/>
          </p:cNvGraphicFramePr>
          <p:nvPr>
            <p:extLst>
              <p:ext uri="{D42A27DB-BD31-4B8C-83A1-F6EECF244321}">
                <p14:modId xmlns:p14="http://schemas.microsoft.com/office/powerpoint/2010/main" val="652677467"/>
              </p:ext>
            </p:extLst>
          </p:nvPr>
        </p:nvGraphicFramePr>
        <p:xfrm>
          <a:off x="124994" y="722052"/>
          <a:ext cx="11941991" cy="396240"/>
        </p:xfrm>
        <a:graphic>
          <a:graphicData uri="http://schemas.openxmlformats.org/drawingml/2006/table">
            <a:tbl>
              <a:tblPr firstRow="1" bandRow="1">
                <a:solidFill>
                  <a:srgbClr val="FF0000">
                    <a:alpha val="14118"/>
                  </a:srgbClr>
                </a:solidFill>
                <a:tableStyleId>{073A0DAA-6AF3-43AB-8588-CEC1D06C72B9}</a:tableStyleId>
              </a:tblPr>
              <a:tblGrid>
                <a:gridCol w="3401977">
                  <a:extLst>
                    <a:ext uri="{9D8B030D-6E8A-4147-A177-3AD203B41FA5}">
                      <a16:colId xmlns:a16="http://schemas.microsoft.com/office/drawing/2014/main" val="3970722688"/>
                    </a:ext>
                  </a:extLst>
                </a:gridCol>
                <a:gridCol w="3820886">
                  <a:extLst>
                    <a:ext uri="{9D8B030D-6E8A-4147-A177-3AD203B41FA5}">
                      <a16:colId xmlns:a16="http://schemas.microsoft.com/office/drawing/2014/main" val="3279412662"/>
                    </a:ext>
                  </a:extLst>
                </a:gridCol>
                <a:gridCol w="4719128">
                  <a:extLst>
                    <a:ext uri="{9D8B030D-6E8A-4147-A177-3AD203B41FA5}">
                      <a16:colId xmlns:a16="http://schemas.microsoft.com/office/drawing/2014/main" val="2798790954"/>
                    </a:ext>
                  </a:extLst>
                </a:gridCol>
              </a:tblGrid>
              <a:tr h="0">
                <a:tc>
                  <a:txBody>
                    <a:bodyPr/>
                    <a:lstStyle/>
                    <a:p>
                      <a:r>
                        <a:rPr lang="en-GB" sz="900" b="1" kern="1200" dirty="0">
                          <a:solidFill>
                            <a:schemeClr val="tx1"/>
                          </a:solidFill>
                          <a:effectLst/>
                          <a:latin typeface="Century Gothic" panose="020B0502020202020204" pitchFamily="34" charset="0"/>
                          <a:ea typeface="+mn-ea"/>
                          <a:cs typeface="+mn-cs"/>
                        </a:rPr>
                        <a:t>EYFS:</a:t>
                      </a:r>
                    </a:p>
                    <a:p>
                      <a:r>
                        <a:rPr lang="en-GB" sz="1100" b="1" kern="1200" dirty="0">
                          <a:solidFill>
                            <a:schemeClr val="tx1"/>
                          </a:solidFill>
                          <a:effectLst/>
                          <a:latin typeface="Century Gothic" panose="020B0502020202020204" pitchFamily="34" charset="0"/>
                          <a:ea typeface="+mn-ea"/>
                          <a:cs typeface="+mn-cs"/>
                        </a:rPr>
                        <a:t>What does an animal need?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800" b="1" kern="1200" dirty="0">
                          <a:solidFill>
                            <a:schemeClr val="tx1"/>
                          </a:solidFill>
                          <a:effectLst/>
                          <a:latin typeface="Century Gothic"/>
                          <a:ea typeface="+mn-ea"/>
                          <a:cs typeface="+mn-cs"/>
                        </a:rPr>
                        <a:t>YEAR 1:</a:t>
                      </a:r>
                    </a:p>
                    <a:p>
                      <a:r>
                        <a:rPr lang="en-GB" sz="1100" b="1" kern="1200" dirty="0">
                          <a:solidFill>
                            <a:schemeClr val="tx1"/>
                          </a:solidFill>
                          <a:effectLst/>
                          <a:latin typeface="Century Gothic" panose="020B0502020202020204" pitchFamily="34" charset="0"/>
                          <a:ea typeface="+mn-ea"/>
                          <a:cs typeface="+mn-cs"/>
                        </a:rPr>
                        <a:t>What would a seagull discover at the coast?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sz="800" b="1" kern="1200" dirty="0">
                          <a:solidFill>
                            <a:schemeClr val="tx1"/>
                          </a:solidFill>
                          <a:effectLst/>
                          <a:latin typeface="Century Gothic" panose="020B0502020202020204" pitchFamily="34" charset="0"/>
                          <a:ea typeface="+mn-ea"/>
                          <a:cs typeface="+mn-cs"/>
                        </a:rPr>
                        <a:t>YEAR 2:</a:t>
                      </a:r>
                    </a:p>
                    <a:p>
                      <a:r>
                        <a:rPr lang="en-GB" sz="1100" b="1" kern="1200" dirty="0">
                          <a:solidFill>
                            <a:schemeClr val="tx1"/>
                          </a:solidFill>
                          <a:effectLst/>
                          <a:latin typeface="Century Gothic" panose="020B0502020202020204" pitchFamily="34" charset="0"/>
                          <a:ea typeface="+mn-ea"/>
                          <a:cs typeface="+mn-cs"/>
                        </a:rPr>
                        <a:t>Where would you like to live in the world?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124381799"/>
                  </a:ext>
                </a:extLst>
              </a:tr>
            </a:tbl>
          </a:graphicData>
        </a:graphic>
      </p:graphicFrame>
    </p:spTree>
    <p:extLst>
      <p:ext uri="{BB962C8B-B14F-4D97-AF65-F5344CB8AC3E}">
        <p14:creationId xmlns:p14="http://schemas.microsoft.com/office/powerpoint/2010/main" val="1308830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806461-C504-9CFD-398F-3D08C8620D11}"/>
              </a:ext>
            </a:extLst>
          </p:cNvPr>
          <p:cNvSpPr txBox="1"/>
          <p:nvPr/>
        </p:nvSpPr>
        <p:spPr>
          <a:xfrm>
            <a:off x="124998" y="4405835"/>
            <a:ext cx="2082315" cy="261610"/>
          </a:xfrm>
          <a:prstGeom prst="rect">
            <a:avLst/>
          </a:prstGeom>
          <a:noFill/>
        </p:spPr>
        <p:txBody>
          <a:bodyPr wrap="square" rtlCol="0">
            <a:spAutoFit/>
          </a:bodyPr>
          <a:lstStyle/>
          <a:p>
            <a:r>
              <a:rPr lang="en-GB" sz="1100" b="1">
                <a:latin typeface="Century Gothic" panose="020B0502020202020204" pitchFamily="34" charset="0"/>
              </a:rPr>
              <a:t>Skills Progression</a:t>
            </a:r>
            <a:endParaRPr lang="en-GB" sz="1100">
              <a:latin typeface="Century Gothic" panose="020B0502020202020204" pitchFamily="34" charset="0"/>
            </a:endParaRPr>
          </a:p>
        </p:txBody>
      </p:sp>
      <p:graphicFrame>
        <p:nvGraphicFramePr>
          <p:cNvPr id="5" name="Table 4">
            <a:extLst>
              <a:ext uri="{FF2B5EF4-FFF2-40B4-BE49-F238E27FC236}">
                <a16:creationId xmlns:a16="http://schemas.microsoft.com/office/drawing/2014/main" id="{7E580E58-D233-167B-6710-5982EA4F68FC}"/>
              </a:ext>
            </a:extLst>
          </p:cNvPr>
          <p:cNvGraphicFramePr>
            <a:graphicFrameLocks noGrp="1"/>
          </p:cNvGraphicFramePr>
          <p:nvPr>
            <p:extLst>
              <p:ext uri="{D42A27DB-BD31-4B8C-83A1-F6EECF244321}">
                <p14:modId xmlns:p14="http://schemas.microsoft.com/office/powerpoint/2010/main" val="1805168235"/>
              </p:ext>
            </p:extLst>
          </p:nvPr>
        </p:nvGraphicFramePr>
        <p:xfrm>
          <a:off x="124998" y="2344754"/>
          <a:ext cx="11941994" cy="1878903"/>
        </p:xfrm>
        <a:graphic>
          <a:graphicData uri="http://schemas.openxmlformats.org/drawingml/2006/table">
            <a:tbl>
              <a:tblPr firstRow="1" bandRow="1">
                <a:solidFill>
                  <a:srgbClr val="FF0000">
                    <a:alpha val="14118"/>
                  </a:srgbClr>
                </a:solidFill>
                <a:tableStyleId>{073A0DAA-6AF3-43AB-8588-CEC1D06C72B9}</a:tableStyleId>
              </a:tblPr>
              <a:tblGrid>
                <a:gridCol w="3870059">
                  <a:extLst>
                    <a:ext uri="{9D8B030D-6E8A-4147-A177-3AD203B41FA5}">
                      <a16:colId xmlns:a16="http://schemas.microsoft.com/office/drawing/2014/main" val="3970722688"/>
                    </a:ext>
                  </a:extLst>
                </a:gridCol>
                <a:gridCol w="3875314">
                  <a:extLst>
                    <a:ext uri="{9D8B030D-6E8A-4147-A177-3AD203B41FA5}">
                      <a16:colId xmlns:a16="http://schemas.microsoft.com/office/drawing/2014/main" val="3279412662"/>
                    </a:ext>
                  </a:extLst>
                </a:gridCol>
                <a:gridCol w="4196621">
                  <a:extLst>
                    <a:ext uri="{9D8B030D-6E8A-4147-A177-3AD203B41FA5}">
                      <a16:colId xmlns:a16="http://schemas.microsoft.com/office/drawing/2014/main" val="2798790954"/>
                    </a:ext>
                  </a:extLst>
                </a:gridCol>
              </a:tblGrid>
              <a:tr h="1878903">
                <a:tc>
                  <a:txBody>
                    <a:bodyPr/>
                    <a:lstStyle/>
                    <a:p>
                      <a:r>
                        <a:rPr lang="en-GB" sz="800" b="1" kern="1200" dirty="0">
                          <a:solidFill>
                            <a:schemeClr val="tx1"/>
                          </a:solidFill>
                          <a:effectLst/>
                          <a:latin typeface="Century Gothic" panose="020B0502020202020204" pitchFamily="34" charset="0"/>
                          <a:ea typeface="+mn-ea"/>
                          <a:cs typeface="+mn-cs"/>
                        </a:rPr>
                        <a:t>EYFS:</a:t>
                      </a:r>
                    </a:p>
                    <a:p>
                      <a:pPr algn="l" rtl="0" fontAlgn="base"/>
                      <a:r>
                        <a:rPr lang="en-GB" sz="800" b="1" i="0" dirty="0">
                          <a:solidFill>
                            <a:srgbClr val="000000"/>
                          </a:solidFill>
                          <a:effectLst/>
                          <a:latin typeface="Century Gothic" panose="020B0502020202020204" pitchFamily="34" charset="0"/>
                        </a:rPr>
                        <a:t>DM:</a:t>
                      </a:r>
                      <a:r>
                        <a:rPr lang="en-GB" sz="800" b="0" i="0" dirty="0">
                          <a:solidFill>
                            <a:srgbClr val="000000"/>
                          </a:solidFill>
                          <a:effectLst/>
                          <a:latin typeface="Century Gothic" panose="020B0502020202020204" pitchFamily="34" charset="0"/>
                        </a:rPr>
                        <a:t> </a:t>
                      </a:r>
                      <a:r>
                        <a:rPr lang="en-GB" sz="800" b="1" i="1" dirty="0">
                          <a:solidFill>
                            <a:srgbClr val="000000"/>
                          </a:solidFill>
                          <a:effectLst/>
                          <a:latin typeface="Century Gothic" panose="020B0502020202020204" pitchFamily="34" charset="0"/>
                        </a:rPr>
                        <a:t>Know some similarities and differences between the natural world around them and contrasting environments, drawing on their experiences and what has been read in class (ELG). </a:t>
                      </a:r>
                      <a:endParaRPr lang="en-GB" sz="800" b="0" i="0" dirty="0">
                        <a:solidFill>
                          <a:srgbClr val="000000"/>
                        </a:solidFill>
                        <a:effectLst/>
                        <a:latin typeface="Segoe UI" panose="020B0502040204020203" pitchFamily="34" charset="0"/>
                      </a:endParaRPr>
                    </a:p>
                    <a:p>
                      <a:pPr algn="l" rtl="0" fontAlgn="base"/>
                      <a:r>
                        <a:rPr lang="en-GB" sz="800" b="0" i="0" dirty="0">
                          <a:solidFill>
                            <a:srgbClr val="000000"/>
                          </a:solidFill>
                          <a:effectLst/>
                          <a:latin typeface="Century Gothic" panose="020B0502020202020204" pitchFamily="34" charset="0"/>
                        </a:rPr>
                        <a:t> </a:t>
                      </a:r>
                    </a:p>
                    <a:p>
                      <a:pPr algn="l" rtl="0" fontAlgn="base"/>
                      <a:r>
                        <a:rPr lang="en-GB" sz="800" b="0" i="0" dirty="0">
                          <a:solidFill>
                            <a:srgbClr val="000000"/>
                          </a:solidFill>
                          <a:effectLst/>
                          <a:latin typeface="Century Gothic" panose="020B0502020202020204" pitchFamily="34" charset="0"/>
                        </a:rPr>
                        <a:t>Make links with </a:t>
                      </a:r>
                      <a:r>
                        <a:rPr lang="en-GB" sz="800" b="0" i="0" dirty="0" err="1">
                          <a:solidFill>
                            <a:srgbClr val="000000"/>
                          </a:solidFill>
                          <a:effectLst/>
                          <a:latin typeface="Century Gothic" panose="020B0502020202020204" pitchFamily="34" charset="0"/>
                        </a:rPr>
                        <a:t>Hamerton</a:t>
                      </a:r>
                      <a:r>
                        <a:rPr lang="en-GB" sz="800" b="0" i="0" dirty="0">
                          <a:solidFill>
                            <a:srgbClr val="000000"/>
                          </a:solidFill>
                          <a:effectLst/>
                          <a:latin typeface="Century Gothic" panose="020B0502020202020204" pitchFamily="34" charset="0"/>
                        </a:rPr>
                        <a:t> Zoo</a:t>
                      </a:r>
                    </a:p>
                    <a:p>
                      <a:pPr algn="l" rtl="0" fontAlgn="base"/>
                      <a:r>
                        <a:rPr lang="en-GB" sz="800" b="0" i="0" dirty="0">
                          <a:solidFill>
                            <a:srgbClr val="000000"/>
                          </a:solidFill>
                          <a:effectLst/>
                          <a:latin typeface="Century Gothic" panose="020B0502020202020204" pitchFamily="34" charset="0"/>
                        </a:rPr>
                        <a:t>Know that animals in enclosures and aquariums need space, food and shelter and to feel safe. </a:t>
                      </a:r>
                    </a:p>
                    <a:p>
                      <a:pPr algn="l" rtl="0" fontAlgn="base"/>
                      <a:endParaRPr lang="en-GB" sz="800" b="0" i="0" dirty="0">
                        <a:solidFill>
                          <a:srgbClr val="000000"/>
                        </a:solidFill>
                        <a:effectLst/>
                        <a:latin typeface="Segoe UI" panose="020B0502040204020203" pitchFamily="34" charset="0"/>
                      </a:endParaRPr>
                    </a:p>
                    <a:p>
                      <a:r>
                        <a:rPr lang="en-GB" sz="800" b="0" kern="1200" dirty="0">
                          <a:solidFill>
                            <a:schemeClr val="tx1"/>
                          </a:solidFill>
                          <a:effectLst/>
                          <a:latin typeface="Century Gothic" panose="020B0502020202020204" pitchFamily="34" charset="0"/>
                          <a:ea typeface="+mn-ea"/>
                          <a:cs typeface="+mn-cs"/>
                        </a:rPr>
                        <a:t>Know that fish that live in an aquarium have someone who looks after them. </a:t>
                      </a:r>
                    </a:p>
                    <a:p>
                      <a:endParaRPr lang="en-GB" sz="800" b="0" kern="1200" dirty="0">
                        <a:solidFill>
                          <a:schemeClr val="tx1"/>
                        </a:solidFill>
                        <a:effectLst/>
                        <a:latin typeface="Century Gothic" panose="020B0502020202020204" pitchFamily="34" charset="0"/>
                        <a:ea typeface="+mn-ea"/>
                        <a:cs typeface="+mn-cs"/>
                      </a:endParaRPr>
                    </a:p>
                    <a:p>
                      <a:r>
                        <a:rPr lang="en-GB" sz="800" b="0" kern="1200" dirty="0">
                          <a:solidFill>
                            <a:schemeClr val="tx1"/>
                          </a:solidFill>
                          <a:effectLst/>
                          <a:latin typeface="Century Gothic" panose="020B0502020202020204" pitchFamily="34" charset="0"/>
                          <a:ea typeface="+mn-ea"/>
                          <a:cs typeface="+mn-cs"/>
                        </a:rPr>
                        <a:t>Know that when water freezes it turn to ice and that when ice becomes warm it turns back to water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tx1"/>
                          </a:solidFill>
                          <a:effectLst/>
                          <a:latin typeface="Century Gothic" panose="020B0502020202020204" pitchFamily="34" charset="0"/>
                          <a:ea typeface="+mn-ea"/>
                          <a:cs typeface="+mn-cs"/>
                        </a:rPr>
                        <a:t>Year 1:</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tx1"/>
                          </a:solidFill>
                          <a:effectLst/>
                          <a:latin typeface="Century Gothic" panose="020B0502020202020204" pitchFamily="34" charset="0"/>
                          <a:ea typeface="+mn-ea"/>
                          <a:cs typeface="+mn-cs"/>
                        </a:rPr>
                        <a:t>Material: properties</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tx1"/>
                          </a:solidFill>
                          <a:effectLst/>
                          <a:latin typeface="Century Gothic" panose="020B0502020202020204" pitchFamily="34" charset="0"/>
                          <a:ea typeface="+mn-ea"/>
                          <a:cs typeface="+mn-cs"/>
                        </a:rPr>
                        <a:t>NC: </a:t>
                      </a:r>
                      <a:r>
                        <a:rPr lang="en-GB" sz="800" b="1" i="1" kern="1200" dirty="0">
                          <a:solidFill>
                            <a:srgbClr val="000000"/>
                          </a:solidFill>
                          <a:effectLst/>
                          <a:latin typeface="Century Gothic" panose="020B0502020202020204" pitchFamily="34" charset="0"/>
                          <a:ea typeface="+mn-ea"/>
                          <a:cs typeface="+mn-cs"/>
                        </a:rPr>
                        <a:t>Distinguish between an object and the material from which it is made.</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1" i="1" kern="1200" dirty="0">
                          <a:solidFill>
                            <a:srgbClr val="000000"/>
                          </a:solidFill>
                          <a:effectLst/>
                          <a:latin typeface="Century Gothic" panose="020B0502020202020204" pitchFamily="34" charset="0"/>
                          <a:ea typeface="+mn-ea"/>
                          <a:cs typeface="+mn-cs"/>
                        </a:rPr>
                        <a:t>Identify and name a variety of everyday materials, including wood, plastic, glass, metal, water, and rock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tx1"/>
                        </a:solidFill>
                        <a:effectLst/>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1"/>
                          </a:solidFill>
                          <a:effectLst/>
                          <a:latin typeface="Century Gothic" panose="020B0502020202020204" pitchFamily="34" charset="0"/>
                          <a:ea typeface="+mn-ea"/>
                          <a:cs typeface="+mn-cs"/>
                        </a:rPr>
                        <a:t>Identify and name materials that might be found at the beach</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0" kern="1200" dirty="0">
                        <a:solidFill>
                          <a:schemeClr val="tx1"/>
                        </a:solidFill>
                        <a:effectLst/>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1"/>
                          </a:solidFill>
                          <a:effectLst/>
                          <a:latin typeface="Century Gothic" panose="020B0502020202020204" pitchFamily="34" charset="0"/>
                          <a:ea typeface="+mn-ea"/>
                          <a:cs typeface="+mn-cs"/>
                        </a:rPr>
                        <a:t>Say what a material might be used for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sz="800" b="1" kern="1200" dirty="0">
                          <a:solidFill>
                            <a:schemeClr val="tx1"/>
                          </a:solidFill>
                          <a:effectLst/>
                          <a:latin typeface="Century Gothic" panose="020B0502020202020204" pitchFamily="34" charset="0"/>
                          <a:ea typeface="+mn-ea"/>
                          <a:cs typeface="+mn-cs"/>
                        </a:rPr>
                        <a:t>Year 2:</a:t>
                      </a:r>
                    </a:p>
                    <a:p>
                      <a:r>
                        <a:rPr lang="en-GB" sz="800" b="1" kern="1200" dirty="0">
                          <a:solidFill>
                            <a:schemeClr val="tx1"/>
                          </a:solidFill>
                          <a:effectLst/>
                          <a:latin typeface="Century Gothic" panose="020B0502020202020204" pitchFamily="34" charset="0"/>
                          <a:ea typeface="+mn-ea"/>
                          <a:cs typeface="+mn-cs"/>
                        </a:rPr>
                        <a:t>Material: properties</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tx1"/>
                          </a:solidFill>
                          <a:effectLst/>
                          <a:latin typeface="Century Gothic" panose="020B0502020202020204" pitchFamily="34" charset="0"/>
                          <a:ea typeface="+mn-ea"/>
                          <a:cs typeface="+mn-cs"/>
                        </a:rPr>
                        <a:t>NC: </a:t>
                      </a:r>
                      <a:r>
                        <a:rPr lang="en-GB" sz="800" b="1" i="1" kern="1200" dirty="0">
                          <a:solidFill>
                            <a:srgbClr val="000000"/>
                          </a:solidFill>
                          <a:effectLst/>
                          <a:latin typeface="Century Gothic" panose="020B0502020202020204" pitchFamily="34" charset="0"/>
                          <a:ea typeface="+mn-ea"/>
                          <a:cs typeface="+mn-cs"/>
                        </a:rPr>
                        <a:t>Identify and compare the suitability of a variety of everyday materials</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1" i="1" kern="1200" dirty="0">
                          <a:solidFill>
                            <a:srgbClr val="000000"/>
                          </a:solidFill>
                          <a:effectLst/>
                          <a:latin typeface="Century Gothic" panose="020B0502020202020204" pitchFamily="34" charset="0"/>
                          <a:ea typeface="+mn-ea"/>
                          <a:cs typeface="+mn-cs"/>
                        </a:rPr>
                        <a:t>Observe closely, using simple equipment. </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1" i="1" kern="1200" dirty="0">
                          <a:solidFill>
                            <a:srgbClr val="000000"/>
                          </a:solidFill>
                          <a:effectLst/>
                          <a:latin typeface="Century Gothic" panose="020B0502020202020204" pitchFamily="34" charset="0"/>
                          <a:ea typeface="+mn-ea"/>
                          <a:cs typeface="+mn-cs"/>
                        </a:rPr>
                        <a:t>Perform simple tests.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1" i="1" kern="1200" dirty="0">
                        <a:solidFill>
                          <a:srgbClr val="000000"/>
                        </a:solidFill>
                        <a:effectLst/>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1"/>
                          </a:solidFill>
                          <a:effectLst/>
                          <a:latin typeface="Century Gothic" panose="020B0502020202020204" pitchFamily="34" charset="0"/>
                          <a:ea typeface="+mn-ea"/>
                          <a:cs typeface="+mn-cs"/>
                        </a:rPr>
                        <a:t>Know the difference between transparent, translucent, and opaque materials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0" kern="1200" dirty="0">
                        <a:solidFill>
                          <a:schemeClr val="tx1"/>
                        </a:solidFill>
                        <a:effectLst/>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1"/>
                          </a:solidFill>
                          <a:effectLst/>
                          <a:latin typeface="Century Gothic" panose="020B0502020202020204" pitchFamily="34" charset="0"/>
                          <a:ea typeface="+mn-ea"/>
                          <a:cs typeface="+mn-cs"/>
                        </a:rPr>
                        <a:t>Know which might be a suitable material for a pirate chip porthole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124381799"/>
                  </a:ext>
                </a:extLst>
              </a:tr>
            </a:tbl>
          </a:graphicData>
        </a:graphic>
      </p:graphicFrame>
      <p:sp>
        <p:nvSpPr>
          <p:cNvPr id="6" name="TextBox 5">
            <a:extLst>
              <a:ext uri="{FF2B5EF4-FFF2-40B4-BE49-F238E27FC236}">
                <a16:creationId xmlns:a16="http://schemas.microsoft.com/office/drawing/2014/main" id="{187643CA-28F7-C908-0913-17E48E1D7638}"/>
              </a:ext>
            </a:extLst>
          </p:cNvPr>
          <p:cNvSpPr txBox="1"/>
          <p:nvPr/>
        </p:nvSpPr>
        <p:spPr>
          <a:xfrm>
            <a:off x="124996" y="439139"/>
            <a:ext cx="2082315" cy="261610"/>
          </a:xfrm>
          <a:prstGeom prst="rect">
            <a:avLst/>
          </a:prstGeom>
          <a:noFill/>
        </p:spPr>
        <p:txBody>
          <a:bodyPr wrap="square" rtlCol="0">
            <a:spAutoFit/>
          </a:bodyPr>
          <a:lstStyle/>
          <a:p>
            <a:r>
              <a:rPr lang="en-GB" sz="1100" b="1">
                <a:latin typeface="Century Gothic" panose="020B0502020202020204" pitchFamily="34" charset="0"/>
              </a:rPr>
              <a:t>Vocabulary Progression</a:t>
            </a:r>
            <a:endParaRPr lang="en-GB" sz="1100">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15D76A39-5479-2349-E5C3-5257446F5000}"/>
              </a:ext>
            </a:extLst>
          </p:cNvPr>
          <p:cNvGraphicFramePr>
            <a:graphicFrameLocks noGrp="1"/>
          </p:cNvGraphicFramePr>
          <p:nvPr>
            <p:extLst>
              <p:ext uri="{D42A27DB-BD31-4B8C-83A1-F6EECF244321}">
                <p14:modId xmlns:p14="http://schemas.microsoft.com/office/powerpoint/2010/main" val="2624794969"/>
              </p:ext>
            </p:extLst>
          </p:nvPr>
        </p:nvGraphicFramePr>
        <p:xfrm>
          <a:off x="124998" y="723113"/>
          <a:ext cx="11941994" cy="1337667"/>
        </p:xfrm>
        <a:graphic>
          <a:graphicData uri="http://schemas.openxmlformats.org/drawingml/2006/table">
            <a:tbl>
              <a:tblPr firstRow="1" bandRow="1">
                <a:solidFill>
                  <a:srgbClr val="FF0000">
                    <a:alpha val="14118"/>
                  </a:srgbClr>
                </a:solidFill>
                <a:tableStyleId>{073A0DAA-6AF3-43AB-8588-CEC1D06C72B9}</a:tableStyleId>
              </a:tblPr>
              <a:tblGrid>
                <a:gridCol w="3880945">
                  <a:extLst>
                    <a:ext uri="{9D8B030D-6E8A-4147-A177-3AD203B41FA5}">
                      <a16:colId xmlns:a16="http://schemas.microsoft.com/office/drawing/2014/main" val="3970722688"/>
                    </a:ext>
                  </a:extLst>
                </a:gridCol>
                <a:gridCol w="3820886">
                  <a:extLst>
                    <a:ext uri="{9D8B030D-6E8A-4147-A177-3AD203B41FA5}">
                      <a16:colId xmlns:a16="http://schemas.microsoft.com/office/drawing/2014/main" val="3279412662"/>
                    </a:ext>
                  </a:extLst>
                </a:gridCol>
                <a:gridCol w="4240163">
                  <a:extLst>
                    <a:ext uri="{9D8B030D-6E8A-4147-A177-3AD203B41FA5}">
                      <a16:colId xmlns:a16="http://schemas.microsoft.com/office/drawing/2014/main" val="2798790954"/>
                    </a:ext>
                  </a:extLst>
                </a:gridCol>
              </a:tblGrid>
              <a:tr h="1337667">
                <a:tc>
                  <a:txBody>
                    <a:bodyPr/>
                    <a:lstStyle/>
                    <a:p>
                      <a:r>
                        <a:rPr lang="en-GB" sz="800" b="1" kern="1200" dirty="0">
                          <a:solidFill>
                            <a:schemeClr val="tx1"/>
                          </a:solidFill>
                          <a:effectLst/>
                          <a:latin typeface="Century Gothic" panose="020B0502020202020204" pitchFamily="34" charset="0"/>
                          <a:ea typeface="+mn-ea"/>
                          <a:cs typeface="+mn-cs"/>
                        </a:rPr>
                        <a:t>EYFS: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Communication and Language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Learn new 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Use new vocabulary through the day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Articulate their ideas and thoughts in well-formed sentences.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Ask questions to find out more and to check they understand what has been said to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1" i="1"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Animals, fish, aquarium, ice, melt, water, freeze, investigate</a:t>
                      </a:r>
                      <a:endParaRPr lang="en-GB" sz="800" b="0" i="0" kern="1200" dirty="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tx1"/>
                          </a:solidFill>
                          <a:effectLst/>
                          <a:latin typeface="Century Gothic" panose="020B0502020202020204" pitchFamily="34" charset="0"/>
                          <a:ea typeface="+mn-ea"/>
                          <a:cs typeface="+mn-cs"/>
                        </a:rPr>
                        <a:t>Year 1: </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1"/>
                          </a:solidFill>
                          <a:effectLst/>
                          <a:latin typeface="Century Gothic" panose="020B0502020202020204" pitchFamily="34" charset="0"/>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1" i="1" kern="1200" dirty="0">
                          <a:solidFill>
                            <a:schemeClr val="tx1"/>
                          </a:solidFill>
                          <a:effectLst/>
                          <a:latin typeface="Century Gothic" panose="020B0502020202020204" pitchFamily="34" charset="0"/>
                          <a:ea typeface="+mn-ea"/>
                          <a:cs typeface="+mn-cs"/>
                        </a:rPr>
                        <a:t>NC: Scientific Language</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0" kern="1200" dirty="0">
                          <a:solidFill>
                            <a:schemeClr val="tx1"/>
                          </a:solidFill>
                          <a:effectLst/>
                          <a:latin typeface="Century Gothic" panose="020B0502020202020204" pitchFamily="34" charset="0"/>
                          <a:ea typeface="+mn-ea"/>
                          <a:cs typeface="+mn-cs"/>
                        </a:rPr>
                        <a:t>Material, object, sort, soft, turn, wood, cardboard, glass, metal, stone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sz="800" b="1" kern="1200" dirty="0">
                          <a:solidFill>
                            <a:schemeClr val="tx1"/>
                          </a:solidFill>
                          <a:effectLst/>
                          <a:latin typeface="Century Gothic" panose="020B0502020202020204" pitchFamily="34" charset="0"/>
                          <a:ea typeface="+mn-ea"/>
                          <a:cs typeface="+mn-cs"/>
                        </a:rPr>
                        <a:t>Year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tx1"/>
                          </a:solidFill>
                          <a:effectLst/>
                          <a:latin typeface="Century Gothic" panose="020B0502020202020204" pitchFamily="34" charset="0"/>
                          <a:ea typeface="+mn-ea"/>
                          <a:cs typeface="+mn-cs"/>
                        </a:rPr>
                        <a:t>NC: Scientific Language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1"/>
                          </a:solidFill>
                          <a:effectLst/>
                          <a:latin typeface="Century Gothic" panose="020B0502020202020204" pitchFamily="34" charset="0"/>
                          <a:ea typeface="+mn-ea"/>
                          <a:cs typeface="+mn-cs"/>
                        </a:rPr>
                        <a:t>Transparent, translucent, opaque, properties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kern="1200" dirty="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124381799"/>
                  </a:ext>
                </a:extLst>
              </a:tr>
            </a:tbl>
          </a:graphicData>
        </a:graphic>
      </p:graphicFrame>
      <p:sp>
        <p:nvSpPr>
          <p:cNvPr id="8" name="TextBox 7">
            <a:extLst>
              <a:ext uri="{FF2B5EF4-FFF2-40B4-BE49-F238E27FC236}">
                <a16:creationId xmlns:a16="http://schemas.microsoft.com/office/drawing/2014/main" id="{3248DFF0-FF6D-F5B3-C0CF-2E7522102FC6}"/>
              </a:ext>
            </a:extLst>
          </p:cNvPr>
          <p:cNvSpPr txBox="1"/>
          <p:nvPr/>
        </p:nvSpPr>
        <p:spPr>
          <a:xfrm>
            <a:off x="124997" y="2060780"/>
            <a:ext cx="2082315" cy="261610"/>
          </a:xfrm>
          <a:prstGeom prst="rect">
            <a:avLst/>
          </a:prstGeom>
          <a:noFill/>
        </p:spPr>
        <p:txBody>
          <a:bodyPr wrap="square" rtlCol="0">
            <a:spAutoFit/>
          </a:bodyPr>
          <a:lstStyle/>
          <a:p>
            <a:r>
              <a:rPr lang="en-GB" sz="1100" b="1">
                <a:latin typeface="Century Gothic" panose="020B0502020202020204" pitchFamily="34" charset="0"/>
              </a:rPr>
              <a:t>Knowledge Progression</a:t>
            </a:r>
            <a:endParaRPr lang="en-GB" sz="1100">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3965F349-6191-0665-B5FB-99D2D93968DC}"/>
              </a:ext>
            </a:extLst>
          </p:cNvPr>
          <p:cNvGraphicFramePr>
            <a:graphicFrameLocks noGrp="1"/>
          </p:cNvGraphicFramePr>
          <p:nvPr>
            <p:extLst>
              <p:ext uri="{D42A27DB-BD31-4B8C-83A1-F6EECF244321}">
                <p14:modId xmlns:p14="http://schemas.microsoft.com/office/powerpoint/2010/main" val="3224750375"/>
              </p:ext>
            </p:extLst>
          </p:nvPr>
        </p:nvGraphicFramePr>
        <p:xfrm>
          <a:off x="124998" y="4678607"/>
          <a:ext cx="11941994" cy="2049879"/>
        </p:xfrm>
        <a:graphic>
          <a:graphicData uri="http://schemas.openxmlformats.org/drawingml/2006/table">
            <a:tbl>
              <a:tblPr firstRow="1" bandRow="1">
                <a:solidFill>
                  <a:srgbClr val="FF0000">
                    <a:alpha val="14118"/>
                  </a:srgbClr>
                </a:solidFill>
                <a:tableStyleId>{073A0DAA-6AF3-43AB-8588-CEC1D06C72B9}</a:tableStyleId>
              </a:tblPr>
              <a:tblGrid>
                <a:gridCol w="3924488">
                  <a:extLst>
                    <a:ext uri="{9D8B030D-6E8A-4147-A177-3AD203B41FA5}">
                      <a16:colId xmlns:a16="http://schemas.microsoft.com/office/drawing/2014/main" val="3970722688"/>
                    </a:ext>
                  </a:extLst>
                </a:gridCol>
                <a:gridCol w="3853543">
                  <a:extLst>
                    <a:ext uri="{9D8B030D-6E8A-4147-A177-3AD203B41FA5}">
                      <a16:colId xmlns:a16="http://schemas.microsoft.com/office/drawing/2014/main" val="3279412662"/>
                    </a:ext>
                  </a:extLst>
                </a:gridCol>
                <a:gridCol w="4163963">
                  <a:extLst>
                    <a:ext uri="{9D8B030D-6E8A-4147-A177-3AD203B41FA5}">
                      <a16:colId xmlns:a16="http://schemas.microsoft.com/office/drawing/2014/main" val="2798790954"/>
                    </a:ext>
                  </a:extLst>
                </a:gridCol>
              </a:tblGrid>
              <a:tr h="2049879">
                <a:tc>
                  <a:txBody>
                    <a:bodyPr/>
                    <a:lstStyle/>
                    <a:p>
                      <a:r>
                        <a:rPr lang="en-GB" sz="800" b="1" kern="1200" dirty="0">
                          <a:solidFill>
                            <a:schemeClr val="tx1"/>
                          </a:solidFill>
                          <a:effectLst/>
                          <a:latin typeface="Century Gothic" panose="020B0502020202020204" pitchFamily="34" charset="0"/>
                          <a:ea typeface="+mn-ea"/>
                          <a:cs typeface="+mn-cs"/>
                        </a:rPr>
                        <a:t>EYFS:</a:t>
                      </a:r>
                    </a:p>
                    <a:p>
                      <a:r>
                        <a:rPr lang="en-GB" sz="800" b="1" kern="1200" dirty="0">
                          <a:solidFill>
                            <a:schemeClr val="tx1"/>
                          </a:solidFill>
                          <a:effectLst/>
                          <a:latin typeface="Century Gothic" panose="020B0502020202020204" pitchFamily="34" charset="0"/>
                          <a:ea typeface="+mn-ea"/>
                          <a:cs typeface="+mn-cs"/>
                        </a:rPr>
                        <a:t>Talk about what they can see using a wide vocabulary</a:t>
                      </a:r>
                    </a:p>
                    <a:p>
                      <a:endParaRPr lang="en-GB" sz="800" b="1" kern="1200" dirty="0">
                        <a:solidFill>
                          <a:schemeClr val="tx1"/>
                        </a:solidFill>
                        <a:effectLst/>
                        <a:latin typeface="Century Gothic" panose="020B0502020202020204" pitchFamily="34" charset="0"/>
                        <a:ea typeface="+mn-ea"/>
                        <a:cs typeface="+mn-cs"/>
                      </a:endParaRPr>
                    </a:p>
                    <a:p>
                      <a:r>
                        <a:rPr lang="en-GB" sz="800" b="1" i="0" kern="1200" dirty="0">
                          <a:solidFill>
                            <a:schemeClr val="tx1"/>
                          </a:solidFill>
                          <a:effectLst/>
                          <a:latin typeface="Century Gothic" panose="020B0502020202020204" pitchFamily="34" charset="0"/>
                          <a:ea typeface="+mn-ea"/>
                          <a:cs typeface="+mn-cs"/>
                        </a:rPr>
                        <a:t>Investigation: </a:t>
                      </a:r>
                    </a:p>
                    <a:p>
                      <a:r>
                        <a:rPr lang="en-GB" sz="800" b="0" kern="1200" dirty="0">
                          <a:solidFill>
                            <a:schemeClr val="tx1"/>
                          </a:solidFill>
                          <a:effectLst/>
                          <a:latin typeface="Century Gothic" panose="020B0502020202020204" pitchFamily="34" charset="0"/>
                          <a:ea typeface="+mn-ea"/>
                          <a:cs typeface="+mn-cs"/>
                        </a:rPr>
                        <a:t>Freeze small world sea creatures into ice. Encourage children to use warm water and simple tools to free the sea creatures and talk about what happens as the ice melts.</a:t>
                      </a:r>
                    </a:p>
                    <a:p>
                      <a:endParaRPr lang="en-GB" sz="800" b="1" kern="1200" dirty="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tx1"/>
                          </a:solidFill>
                          <a:effectLst/>
                          <a:latin typeface="Century Gothic" panose="020B0502020202020204" pitchFamily="34" charset="0"/>
                          <a:ea typeface="+mn-ea"/>
                          <a:cs typeface="+mn-cs"/>
                        </a:rPr>
                        <a:t>Year 1:</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1" i="1" kern="1200" dirty="0">
                          <a:solidFill>
                            <a:srgbClr val="000000"/>
                          </a:solidFill>
                          <a:effectLst/>
                          <a:latin typeface="Century Gothic" panose="020B0502020202020204" pitchFamily="34" charset="0"/>
                          <a:ea typeface="+mn-ea"/>
                          <a:cs typeface="+mn-cs"/>
                        </a:rPr>
                        <a:t>Describe the simple physical properties of a variety of everyday materials</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1" i="1" kern="1200" dirty="0">
                          <a:solidFill>
                            <a:srgbClr val="000000"/>
                          </a:solidFill>
                          <a:effectLst/>
                          <a:latin typeface="Century Gothic" panose="020B0502020202020204" pitchFamily="34" charset="0"/>
                          <a:ea typeface="+mn-ea"/>
                          <a:cs typeface="+mn-cs"/>
                        </a:rPr>
                        <a:t>Compare and group together a variety of everyday materials on the basis of their simple physical properties</a:t>
                      </a:r>
                      <a:r>
                        <a:rPr lang="en-GB" sz="800" b="1" kern="1200" dirty="0">
                          <a:solidFill>
                            <a:schemeClr val="tx1"/>
                          </a:solidFill>
                          <a:effectLst/>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tx1"/>
                          </a:solidFill>
                          <a:effectLst/>
                          <a:latin typeface="Century Gothic" panose="020B0502020202020204" pitchFamily="34" charset="0"/>
                          <a:ea typeface="+mn-ea"/>
                          <a:cs typeface="+mn-cs"/>
                        </a:rPr>
                        <a:t>As and answer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1"/>
                          </a:solidFill>
                          <a:effectLst/>
                          <a:latin typeface="Century Gothic" panose="020B0502020202020204" pitchFamily="34" charset="0"/>
                          <a:ea typeface="+mn-ea"/>
                          <a:cs typeface="+mn-cs"/>
                        </a:rPr>
                        <a:t>Sort materials that might be found at the beach according to properties and  type of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1"/>
                          </a:solidFill>
                          <a:effectLst/>
                          <a:latin typeface="Century Gothic" panose="020B0502020202020204" pitchFamily="34" charset="0"/>
                          <a:ea typeface="+mn-ea"/>
                          <a:cs typeface="+mn-cs"/>
                        </a:rPr>
                        <a:t>Describe the properties of materials that might be found on a beach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1"/>
                          </a:solidFill>
                          <a:effectLst/>
                          <a:latin typeface="Century Gothic" panose="020B0502020202020204" pitchFamily="34" charset="0"/>
                          <a:ea typeface="+mn-ea"/>
                          <a:cs typeface="+mn-cs"/>
                        </a:rPr>
                        <a:t>Explore how different materials move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sz="800" b="1" kern="1200" dirty="0">
                          <a:solidFill>
                            <a:schemeClr val="tx1"/>
                          </a:solidFill>
                          <a:effectLst/>
                          <a:latin typeface="Century Gothic" panose="020B0502020202020204" pitchFamily="34" charset="0"/>
                          <a:ea typeface="+mn-ea"/>
                          <a:cs typeface="+mn-cs"/>
                        </a:rPr>
                        <a:t>Year 2:</a:t>
                      </a:r>
                    </a:p>
                    <a:p>
                      <a:r>
                        <a:rPr lang="en-GB" sz="800" b="1" kern="1200" dirty="0">
                          <a:solidFill>
                            <a:schemeClr val="tx1"/>
                          </a:solidFill>
                          <a:effectLst/>
                          <a:latin typeface="Century Gothic" panose="020B0502020202020204" pitchFamily="34" charset="0"/>
                          <a:ea typeface="+mn-ea"/>
                          <a:cs typeface="+mn-cs"/>
                        </a:rPr>
                        <a:t>NC: Observe closely, using simple equipment. </a:t>
                      </a:r>
                    </a:p>
                    <a:p>
                      <a:r>
                        <a:rPr lang="en-GB" sz="800" b="1" kern="1200" dirty="0">
                          <a:solidFill>
                            <a:schemeClr val="tx1"/>
                          </a:solidFill>
                          <a:effectLst/>
                          <a:latin typeface="Century Gothic" panose="020B0502020202020204" pitchFamily="34" charset="0"/>
                          <a:ea typeface="+mn-ea"/>
                          <a:cs typeface="+mn-cs"/>
                        </a:rPr>
                        <a:t>Perform simple tests. </a:t>
                      </a:r>
                    </a:p>
                    <a:p>
                      <a:r>
                        <a:rPr lang="en-GB" sz="800" b="1" kern="1200" dirty="0">
                          <a:solidFill>
                            <a:schemeClr val="tx1"/>
                          </a:solidFill>
                          <a:effectLst/>
                          <a:latin typeface="Century Gothic" panose="020B0502020202020204" pitchFamily="34" charset="0"/>
                          <a:ea typeface="+mn-ea"/>
                          <a:cs typeface="+mn-cs"/>
                        </a:rPr>
                        <a:t>Ask and answer questions</a:t>
                      </a:r>
                    </a:p>
                    <a:p>
                      <a:endParaRPr lang="en-GB" sz="800" b="1" kern="1200" dirty="0">
                        <a:solidFill>
                          <a:schemeClr val="tx1"/>
                        </a:solidFill>
                        <a:effectLst/>
                        <a:latin typeface="Century Gothic" panose="020B0502020202020204" pitchFamily="34" charset="0"/>
                        <a:ea typeface="+mn-ea"/>
                        <a:cs typeface="+mn-cs"/>
                      </a:endParaRPr>
                    </a:p>
                    <a:p>
                      <a:endParaRPr lang="en-GB" sz="800" b="1" kern="1200" dirty="0">
                        <a:solidFill>
                          <a:schemeClr val="tx1"/>
                        </a:solidFill>
                        <a:effectLst/>
                        <a:latin typeface="Century Gothic" panose="020B0502020202020204" pitchFamily="34" charset="0"/>
                        <a:ea typeface="+mn-ea"/>
                        <a:cs typeface="+mn-cs"/>
                      </a:endParaRPr>
                    </a:p>
                    <a:p>
                      <a:r>
                        <a:rPr lang="en-GB" sz="800" b="0" kern="1200" dirty="0">
                          <a:solidFill>
                            <a:schemeClr val="tx1"/>
                          </a:solidFill>
                          <a:effectLst/>
                          <a:latin typeface="Century Gothic" panose="020B0502020202020204" pitchFamily="34" charset="0"/>
                          <a:ea typeface="+mn-ea"/>
                          <a:cs typeface="+mn-cs"/>
                        </a:rPr>
                        <a:t>Investigate which objects are transparent, translucent or opaque. </a:t>
                      </a:r>
                    </a:p>
                    <a:p>
                      <a:endParaRPr lang="en-GB" sz="800" b="0" kern="1200" dirty="0">
                        <a:solidFill>
                          <a:schemeClr val="tx1"/>
                        </a:solidFill>
                        <a:effectLst/>
                        <a:latin typeface="Century Gothic" panose="020B0502020202020204" pitchFamily="34" charset="0"/>
                        <a:ea typeface="+mn-ea"/>
                        <a:cs typeface="+mn-cs"/>
                      </a:endParaRPr>
                    </a:p>
                    <a:p>
                      <a:r>
                        <a:rPr lang="en-GB" sz="800" b="0" kern="1200" dirty="0">
                          <a:solidFill>
                            <a:schemeClr val="tx1"/>
                          </a:solidFill>
                          <a:effectLst/>
                          <a:latin typeface="Century Gothic" panose="020B0502020202020204" pitchFamily="34" charset="0"/>
                          <a:ea typeface="+mn-ea"/>
                          <a:cs typeface="+mn-cs"/>
                        </a:rPr>
                        <a:t>Explain why the properties of a material is important for the purpose</a:t>
                      </a:r>
                    </a:p>
                    <a:p>
                      <a:endParaRPr lang="en-GB" sz="800" b="0" kern="1200" dirty="0">
                        <a:solidFill>
                          <a:schemeClr val="tx1"/>
                        </a:solidFill>
                        <a:effectLst/>
                        <a:latin typeface="Century Gothic" panose="020B0502020202020204" pitchFamily="34" charset="0"/>
                        <a:ea typeface="+mn-ea"/>
                        <a:cs typeface="+mn-cs"/>
                      </a:endParaRPr>
                    </a:p>
                    <a:p>
                      <a:r>
                        <a:rPr lang="en-GB" sz="800" b="0" kern="1200" dirty="0">
                          <a:solidFill>
                            <a:schemeClr val="tx1"/>
                          </a:solidFill>
                          <a:effectLst/>
                          <a:latin typeface="Century Gothic" panose="020B0502020202020204" pitchFamily="34" charset="0"/>
                          <a:ea typeface="+mn-ea"/>
                          <a:cs typeface="+mn-cs"/>
                        </a:rPr>
                        <a:t>Design a pirate ship port whole with an appropriate material </a:t>
                      </a:r>
                    </a:p>
                    <a:p>
                      <a:endParaRPr lang="en-GB" sz="800" b="0" kern="1200" dirty="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124381799"/>
                  </a:ext>
                </a:extLst>
              </a:tr>
            </a:tbl>
          </a:graphicData>
        </a:graphic>
      </p:graphicFrame>
      <p:sp>
        <p:nvSpPr>
          <p:cNvPr id="10" name="TextBox 9">
            <a:extLst>
              <a:ext uri="{FF2B5EF4-FFF2-40B4-BE49-F238E27FC236}">
                <a16:creationId xmlns:a16="http://schemas.microsoft.com/office/drawing/2014/main" id="{39CCFBE3-EF9E-E315-F41C-6B4052B53DFC}"/>
              </a:ext>
            </a:extLst>
          </p:cNvPr>
          <p:cNvSpPr txBox="1"/>
          <p:nvPr/>
        </p:nvSpPr>
        <p:spPr>
          <a:xfrm>
            <a:off x="2799142" y="108279"/>
            <a:ext cx="5858426" cy="461665"/>
          </a:xfrm>
          <a:prstGeom prst="rect">
            <a:avLst/>
          </a:prstGeom>
          <a:noFill/>
          <a:ln w="15875">
            <a:solidFill>
              <a:schemeClr val="tx1"/>
            </a:solidFill>
          </a:ln>
        </p:spPr>
        <p:txBody>
          <a:bodyPr wrap="square" rtlCol="0">
            <a:spAutoFit/>
          </a:bodyPr>
          <a:lstStyle/>
          <a:p>
            <a:pPr algn="ctr"/>
            <a:r>
              <a:rPr lang="en-GB" sz="2400" b="1">
                <a:solidFill>
                  <a:srgbClr val="0070C0"/>
                </a:solidFill>
                <a:latin typeface="Century Gothic" panose="020B0502020202020204" pitchFamily="34" charset="0"/>
              </a:rPr>
              <a:t>UW/CL/Science</a:t>
            </a:r>
          </a:p>
        </p:txBody>
      </p:sp>
    </p:spTree>
    <p:extLst>
      <p:ext uri="{BB962C8B-B14F-4D97-AF65-F5344CB8AC3E}">
        <p14:creationId xmlns:p14="http://schemas.microsoft.com/office/powerpoint/2010/main" val="148350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806461-C504-9CFD-398F-3D08C8620D11}"/>
              </a:ext>
            </a:extLst>
          </p:cNvPr>
          <p:cNvSpPr txBox="1"/>
          <p:nvPr/>
        </p:nvSpPr>
        <p:spPr>
          <a:xfrm>
            <a:off x="124991" y="3959908"/>
            <a:ext cx="2082315" cy="261610"/>
          </a:xfrm>
          <a:prstGeom prst="rect">
            <a:avLst/>
          </a:prstGeom>
          <a:noFill/>
        </p:spPr>
        <p:txBody>
          <a:bodyPr wrap="square" rtlCol="0">
            <a:spAutoFit/>
          </a:bodyPr>
          <a:lstStyle/>
          <a:p>
            <a:r>
              <a:rPr lang="en-GB" sz="1100" b="1" dirty="0">
                <a:latin typeface="Century Gothic" panose="020B0502020202020204" pitchFamily="34" charset="0"/>
              </a:rPr>
              <a:t>Skills Progression</a:t>
            </a:r>
            <a:endParaRPr lang="en-GB" sz="1100" dirty="0">
              <a:latin typeface="Century Gothic" panose="020B0502020202020204" pitchFamily="34" charset="0"/>
            </a:endParaRPr>
          </a:p>
        </p:txBody>
      </p:sp>
      <p:graphicFrame>
        <p:nvGraphicFramePr>
          <p:cNvPr id="5" name="Table 4">
            <a:extLst>
              <a:ext uri="{FF2B5EF4-FFF2-40B4-BE49-F238E27FC236}">
                <a16:creationId xmlns:a16="http://schemas.microsoft.com/office/drawing/2014/main" id="{7E580E58-D233-167B-6710-5982EA4F68FC}"/>
              </a:ext>
            </a:extLst>
          </p:cNvPr>
          <p:cNvGraphicFramePr>
            <a:graphicFrameLocks noGrp="1"/>
          </p:cNvGraphicFramePr>
          <p:nvPr>
            <p:extLst>
              <p:ext uri="{D42A27DB-BD31-4B8C-83A1-F6EECF244321}">
                <p14:modId xmlns:p14="http://schemas.microsoft.com/office/powerpoint/2010/main" val="3302008608"/>
              </p:ext>
            </p:extLst>
          </p:nvPr>
        </p:nvGraphicFramePr>
        <p:xfrm>
          <a:off x="124991" y="1795828"/>
          <a:ext cx="11941994" cy="2164080"/>
        </p:xfrm>
        <a:graphic>
          <a:graphicData uri="http://schemas.openxmlformats.org/drawingml/2006/table">
            <a:tbl>
              <a:tblPr firstRow="1" bandRow="1">
                <a:solidFill>
                  <a:srgbClr val="FF0000">
                    <a:alpha val="14118"/>
                  </a:srgbClr>
                </a:solidFill>
                <a:tableStyleId>{073A0DAA-6AF3-43AB-8588-CEC1D06C72B9}</a:tableStyleId>
              </a:tblPr>
              <a:tblGrid>
                <a:gridCol w="3414783">
                  <a:extLst>
                    <a:ext uri="{9D8B030D-6E8A-4147-A177-3AD203B41FA5}">
                      <a16:colId xmlns:a16="http://schemas.microsoft.com/office/drawing/2014/main" val="3970722688"/>
                    </a:ext>
                  </a:extLst>
                </a:gridCol>
                <a:gridCol w="4156419">
                  <a:extLst>
                    <a:ext uri="{9D8B030D-6E8A-4147-A177-3AD203B41FA5}">
                      <a16:colId xmlns:a16="http://schemas.microsoft.com/office/drawing/2014/main" val="3279412662"/>
                    </a:ext>
                  </a:extLst>
                </a:gridCol>
                <a:gridCol w="4370792">
                  <a:extLst>
                    <a:ext uri="{9D8B030D-6E8A-4147-A177-3AD203B41FA5}">
                      <a16:colId xmlns:a16="http://schemas.microsoft.com/office/drawing/2014/main" val="2798790954"/>
                    </a:ext>
                  </a:extLst>
                </a:gridCol>
              </a:tblGrid>
              <a:tr h="2086532">
                <a:tc>
                  <a:txBody>
                    <a:bodyPr/>
                    <a:lstStyle/>
                    <a:p>
                      <a:r>
                        <a:rPr lang="en-GB" sz="800" b="1" kern="1200" dirty="0">
                          <a:solidFill>
                            <a:schemeClr val="tx1"/>
                          </a:solidFill>
                          <a:effectLst/>
                          <a:latin typeface="Century Gothic" panose="020B0502020202020204" pitchFamily="34" charset="0"/>
                          <a:ea typeface="+mn-ea"/>
                          <a:cs typeface="+mn-cs"/>
                        </a:rPr>
                        <a:t>EYFS:</a:t>
                      </a:r>
                    </a:p>
                    <a:p>
                      <a:r>
                        <a:rPr lang="en-GB" sz="800" b="1" i="1" kern="1200" dirty="0">
                          <a:solidFill>
                            <a:schemeClr val="tx1"/>
                          </a:solidFill>
                          <a:effectLst/>
                          <a:latin typeface="Century Gothic"/>
                          <a:ea typeface="+mn-ea"/>
                          <a:cs typeface="+mn-cs"/>
                        </a:rPr>
                        <a:t>EYFS: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1" u="sng" kern="1200" dirty="0">
                          <a:solidFill>
                            <a:schemeClr val="tx1"/>
                          </a:solidFill>
                          <a:effectLst/>
                          <a:latin typeface="Century Gothic"/>
                          <a:ea typeface="+mn-ea"/>
                          <a:cs typeface="+mn-cs"/>
                        </a:rPr>
                        <a:t>Communication and Language</a:t>
                      </a:r>
                    </a:p>
                    <a:p>
                      <a:r>
                        <a:rPr lang="en-GB" sz="800" b="1" i="1" kern="1200" dirty="0">
                          <a:solidFill>
                            <a:schemeClr val="tx1"/>
                          </a:solidFill>
                          <a:effectLst/>
                          <a:latin typeface="Century Gothic"/>
                          <a:ea typeface="+mn-ea"/>
                          <a:cs typeface="+mn-cs"/>
                        </a:rPr>
                        <a:t>Articulate their ideas and thoughts in well-formed sentences</a:t>
                      </a:r>
                    </a:p>
                    <a:p>
                      <a:r>
                        <a:rPr lang="en-GB" sz="800" b="1" i="1" kern="1200" dirty="0">
                          <a:solidFill>
                            <a:schemeClr val="tx1"/>
                          </a:solidFill>
                          <a:effectLst/>
                          <a:latin typeface="Century Gothic"/>
                          <a:ea typeface="+mn-ea"/>
                          <a:cs typeface="+mn-cs"/>
                        </a:rPr>
                        <a:t>Use talk to help work out problems and organise thinking and activities, and to explain how things work and why they might happen</a:t>
                      </a:r>
                    </a:p>
                    <a:p>
                      <a:br>
                        <a:rPr lang="en-GB" sz="800" b="1" i="1" kern="1200" dirty="0">
                          <a:solidFill>
                            <a:srgbClr val="000000"/>
                          </a:solidFill>
                          <a:effectLst/>
                          <a:latin typeface="Century Gothic"/>
                          <a:ea typeface="+mn-ea"/>
                          <a:cs typeface="+mn-cs"/>
                        </a:rPr>
                      </a:br>
                      <a:r>
                        <a:rPr lang="en-GB" sz="800" b="1" i="1" kern="1200" dirty="0">
                          <a:solidFill>
                            <a:schemeClr val="tx1"/>
                          </a:solidFill>
                          <a:effectLst/>
                          <a:latin typeface="Century Gothic"/>
                          <a:ea typeface="+mn-ea"/>
                          <a:cs typeface="+mn-cs"/>
                        </a:rPr>
                        <a:t>KAPOW</a:t>
                      </a:r>
                    </a:p>
                    <a:p>
                      <a:r>
                        <a:rPr lang="en-GB" sz="800" b="1" i="0" kern="1200" dirty="0">
                          <a:solidFill>
                            <a:schemeClr val="tx1"/>
                          </a:solidFill>
                          <a:effectLst/>
                          <a:latin typeface="Century Gothic"/>
                          <a:ea typeface="+mn-ea"/>
                          <a:cs typeface="+mn-cs"/>
                        </a:rPr>
                        <a:t>Data Handling: Introduction to data:</a:t>
                      </a:r>
                      <a:endParaRPr lang="en-GB" sz="800" b="1" i="0" kern="1200" dirty="0">
                        <a:solidFill>
                          <a:schemeClr val="tx1"/>
                        </a:solidFill>
                        <a:effectLst/>
                        <a:latin typeface="Century Gothic" panose="020B0502020202020204" pitchFamily="34" charset="0"/>
                        <a:ea typeface="+mn-ea"/>
                        <a:cs typeface="+mn-cs"/>
                      </a:endParaRPr>
                    </a:p>
                    <a:p>
                      <a:r>
                        <a:rPr lang="en-GB" sz="800" b="0" i="0" kern="1200" dirty="0">
                          <a:solidFill>
                            <a:schemeClr val="tx1"/>
                          </a:solidFill>
                          <a:effectLst/>
                          <a:latin typeface="Century Gothic"/>
                          <a:ea typeface="+mn-ea"/>
                          <a:cs typeface="+mn-cs"/>
                        </a:rPr>
                        <a:t>Understand how to sort and categorise objects.</a:t>
                      </a:r>
                    </a:p>
                    <a:p>
                      <a:r>
                        <a:rPr lang="en-GB" sz="800" b="0" i="0" kern="1200" dirty="0">
                          <a:solidFill>
                            <a:schemeClr val="tx1"/>
                          </a:solidFill>
                          <a:effectLst/>
                          <a:latin typeface="Century Gothic"/>
                          <a:ea typeface="+mn-ea"/>
                          <a:cs typeface="+mn-cs"/>
                        </a:rPr>
                        <a:t>Explain how items have been sorted and categorised.</a:t>
                      </a:r>
                    </a:p>
                    <a:p>
                      <a:r>
                        <a:rPr lang="en-GB" sz="800" b="0" i="0" kern="1200" dirty="0">
                          <a:solidFill>
                            <a:schemeClr val="tx1"/>
                          </a:solidFill>
                          <a:effectLst/>
                          <a:latin typeface="Century Gothic"/>
                          <a:ea typeface="+mn-ea"/>
                          <a:cs typeface="+mn-cs"/>
                        </a:rPr>
                        <a:t>Explore and understand the concept of branch databases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tx1"/>
                          </a:solidFill>
                          <a:effectLst/>
                          <a:latin typeface="Century Gothic" panose="020B0502020202020204" pitchFamily="34" charset="0"/>
                          <a:ea typeface="+mn-ea"/>
                          <a:cs typeface="+mn-cs"/>
                        </a:rPr>
                        <a:t>YEAR 1:</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1" i="1" kern="1200" dirty="0">
                          <a:solidFill>
                            <a:schemeClr val="tx1"/>
                          </a:solidFill>
                          <a:effectLst/>
                          <a:latin typeface="Century Gothic" panose="020B0502020202020204" pitchFamily="34" charset="0"/>
                          <a:ea typeface="+mn-ea"/>
                          <a:cs typeface="+mn-cs"/>
                        </a:rPr>
                        <a:t>NC: </a:t>
                      </a:r>
                      <a:r>
                        <a:rPr lang="en-GB" sz="800" b="1" i="1" u="sng" kern="1200" dirty="0">
                          <a:solidFill>
                            <a:schemeClr val="tx1"/>
                          </a:solidFill>
                          <a:effectLst/>
                          <a:latin typeface="Century Gothic" panose="020B0502020202020204" pitchFamily="34" charset="0"/>
                          <a:ea typeface="+mn-ea"/>
                          <a:cs typeface="+mn-cs"/>
                        </a:rPr>
                        <a:t>Computer Science</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1" i="1" kern="1200" dirty="0">
                          <a:solidFill>
                            <a:schemeClr val="tx1"/>
                          </a:solidFill>
                          <a:effectLst/>
                          <a:latin typeface="Century Gothic" panose="020B0502020202020204" pitchFamily="34" charset="0"/>
                          <a:ea typeface="+mn-ea"/>
                          <a:cs typeface="+mn-cs"/>
                        </a:rPr>
                        <a:t>Understand what algorithms are; how they are implemented as programs on digital devices; and that programs execute by following precise and unambiguous instructions </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1" i="1" kern="1200" dirty="0">
                          <a:solidFill>
                            <a:schemeClr val="tx1"/>
                          </a:solidFill>
                          <a:effectLst/>
                          <a:latin typeface="Century Gothic" panose="020B0502020202020204" pitchFamily="34" charset="0"/>
                          <a:ea typeface="+mn-ea"/>
                          <a:cs typeface="+mn-cs"/>
                        </a:rPr>
                        <a:t>Create and debug simple programs </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1" i="1" kern="1200" dirty="0">
                          <a:solidFill>
                            <a:schemeClr val="tx1"/>
                          </a:solidFill>
                          <a:effectLst/>
                          <a:latin typeface="Century Gothic" panose="020B0502020202020204" pitchFamily="34" charset="0"/>
                          <a:ea typeface="+mn-ea"/>
                          <a:cs typeface="+mn-cs"/>
                        </a:rPr>
                        <a:t>Use logical reasoning to predict the behaviour of simple programs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tx1"/>
                        </a:solidFill>
                        <a:effectLst/>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tx1"/>
                          </a:solidFill>
                          <a:effectLst/>
                          <a:latin typeface="Century Gothic" panose="020B0502020202020204" pitchFamily="34" charset="0"/>
                          <a:ea typeface="+mn-ea"/>
                          <a:cs typeface="+mn-cs"/>
                        </a:rPr>
                        <a:t>Kapow</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tx1"/>
                          </a:solidFill>
                          <a:effectLst/>
                          <a:latin typeface="Century Gothic" panose="020B0502020202020204" pitchFamily="34" charset="0"/>
                          <a:ea typeface="+mn-ea"/>
                          <a:cs typeface="+mn-cs"/>
                        </a:rPr>
                        <a:t>Programming – Option 1: </a:t>
                      </a:r>
                      <a:r>
                        <a:rPr lang="en-GB" sz="800" b="1" kern="1200" dirty="0" err="1">
                          <a:solidFill>
                            <a:schemeClr val="tx1"/>
                          </a:solidFill>
                          <a:effectLst/>
                          <a:latin typeface="Century Gothic" panose="020B0502020202020204" pitchFamily="34" charset="0"/>
                          <a:ea typeface="+mn-ea"/>
                          <a:cs typeface="+mn-cs"/>
                        </a:rPr>
                        <a:t>Beebot</a:t>
                      </a:r>
                      <a:endParaRPr lang="en-GB" sz="800" b="1" kern="1200" dirty="0">
                        <a:solidFill>
                          <a:schemeClr val="tx1"/>
                        </a:solidFill>
                        <a:effectLst/>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1" i="0" kern="1200" dirty="0">
                        <a:solidFill>
                          <a:schemeClr val="tx1"/>
                        </a:solidFill>
                        <a:effectLst/>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0" kern="1200" dirty="0">
                          <a:solidFill>
                            <a:srgbClr val="222222"/>
                          </a:solidFill>
                          <a:effectLst/>
                          <a:latin typeface="Century Gothic" panose="020B0502020202020204" pitchFamily="34" charset="0"/>
                          <a:ea typeface="+mn-ea"/>
                          <a:cs typeface="+mn-cs"/>
                        </a:rPr>
                        <a:t>Understand the basic functions of a Bee-Bot.</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0" kern="1200" dirty="0">
                          <a:solidFill>
                            <a:srgbClr val="222222"/>
                          </a:solidFill>
                          <a:effectLst/>
                          <a:latin typeface="Century Gothic" panose="020B0502020202020204" pitchFamily="34" charset="0"/>
                          <a:ea typeface="+mn-ea"/>
                          <a:cs typeface="+mn-cs"/>
                        </a:rPr>
                        <a:t>Know that you can use a camera/tablet to make simple videos.</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0" kern="1200" dirty="0">
                          <a:solidFill>
                            <a:srgbClr val="222222"/>
                          </a:solidFill>
                          <a:effectLst/>
                          <a:latin typeface="Century Gothic" panose="020B0502020202020204" pitchFamily="34" charset="0"/>
                          <a:ea typeface="+mn-ea"/>
                          <a:cs typeface="+mn-cs"/>
                        </a:rPr>
                        <a:t>Know that algorithms move a Bee-Bot accurately to a chosen destination.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sz="800" b="1" kern="1200" dirty="0">
                          <a:solidFill>
                            <a:schemeClr val="tx1"/>
                          </a:solidFill>
                          <a:effectLst/>
                          <a:latin typeface="Century Gothic" panose="020B0502020202020204" pitchFamily="34" charset="0"/>
                          <a:ea typeface="+mn-ea"/>
                          <a:cs typeface="+mn-cs"/>
                        </a:rPr>
                        <a:t>YEAR 2:</a:t>
                      </a:r>
                    </a:p>
                    <a:p>
                      <a:r>
                        <a:rPr lang="en-GB" sz="800" b="1" kern="1200" dirty="0">
                          <a:solidFill>
                            <a:schemeClr val="tx1"/>
                          </a:solidFill>
                          <a:effectLst/>
                          <a:latin typeface="Century Gothic" panose="020B0502020202020204" pitchFamily="34" charset="0"/>
                          <a:ea typeface="+mn-ea"/>
                          <a:cs typeface="+mn-cs"/>
                        </a:rPr>
                        <a:t>NC: </a:t>
                      </a:r>
                      <a:r>
                        <a:rPr lang="en-GB" sz="800" b="1" i="1" u="sng" kern="1200" dirty="0">
                          <a:solidFill>
                            <a:schemeClr val="tx1"/>
                          </a:solidFill>
                          <a:effectLst/>
                          <a:latin typeface="Century Gothic" panose="020B0502020202020204" pitchFamily="34" charset="0"/>
                          <a:ea typeface="+mn-ea"/>
                          <a:cs typeface="+mn-cs"/>
                        </a:rPr>
                        <a:t>Computer Science</a:t>
                      </a:r>
                    </a:p>
                    <a:p>
                      <a:r>
                        <a:rPr lang="en-GB" sz="800" b="1" i="1" kern="1200" dirty="0">
                          <a:solidFill>
                            <a:schemeClr val="tx1"/>
                          </a:solidFill>
                          <a:effectLst/>
                          <a:latin typeface="Century Gothic" panose="020B0502020202020204" pitchFamily="34" charset="0"/>
                          <a:ea typeface="+mn-ea"/>
                          <a:cs typeface="+mn-cs"/>
                        </a:rPr>
                        <a:t>Understand what algorithms are; how they are implemented as programs on digital devices; and that programs execute by following precise and unambiguous instructions </a:t>
                      </a:r>
                    </a:p>
                    <a:p>
                      <a:r>
                        <a:rPr lang="en-GB" sz="800" b="1" i="1" kern="1200" dirty="0">
                          <a:solidFill>
                            <a:schemeClr val="tx1"/>
                          </a:solidFill>
                          <a:effectLst/>
                          <a:latin typeface="Century Gothic" panose="020B0502020202020204" pitchFamily="34" charset="0"/>
                          <a:ea typeface="+mn-ea"/>
                          <a:cs typeface="+mn-cs"/>
                        </a:rPr>
                        <a:t>Create and debug simple programs </a:t>
                      </a:r>
                    </a:p>
                    <a:p>
                      <a:r>
                        <a:rPr lang="en-GB" sz="800" b="1" i="1" kern="1200" dirty="0">
                          <a:solidFill>
                            <a:schemeClr val="tx1"/>
                          </a:solidFill>
                          <a:effectLst/>
                          <a:latin typeface="Century Gothic" panose="020B0502020202020204" pitchFamily="34" charset="0"/>
                          <a:ea typeface="+mn-ea"/>
                          <a:cs typeface="+mn-cs"/>
                        </a:rPr>
                        <a:t>Use logical reasoning to predict the behaviour of simple programs </a:t>
                      </a:r>
                    </a:p>
                    <a:p>
                      <a:r>
                        <a:rPr lang="en-GB" sz="800" b="1" i="1" kern="1200" dirty="0">
                          <a:solidFill>
                            <a:schemeClr val="tx1"/>
                          </a:solidFill>
                          <a:effectLst/>
                          <a:latin typeface="Century Gothic" panose="020B0502020202020204" pitchFamily="34" charset="0"/>
                          <a:ea typeface="+mn-ea"/>
                          <a:cs typeface="+mn-cs"/>
                        </a:rPr>
                        <a:t>Use technology purposefully to create, organise, store, manipulate and retrieve digital content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tx1"/>
                        </a:solidFill>
                        <a:effectLst/>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tx1"/>
                          </a:solidFill>
                          <a:effectLst/>
                          <a:latin typeface="Century Gothic" panose="020B0502020202020204" pitchFamily="34" charset="0"/>
                          <a:ea typeface="+mn-ea"/>
                          <a:cs typeface="+mn-cs"/>
                        </a:rPr>
                        <a:t>Kapow</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tx1"/>
                          </a:solidFill>
                          <a:effectLst/>
                          <a:latin typeface="Century Gothic" panose="020B0502020202020204" pitchFamily="34" charset="0"/>
                          <a:ea typeface="+mn-ea"/>
                          <a:cs typeface="+mn-cs"/>
                        </a:rPr>
                        <a:t>Programming 2: Scratch Junior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1" i="0" kern="1200" dirty="0">
                        <a:solidFill>
                          <a:schemeClr val="tx1"/>
                        </a:solidFill>
                        <a:effectLst/>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0" kern="1200" dirty="0">
                          <a:solidFill>
                            <a:srgbClr val="222222"/>
                          </a:solidFill>
                          <a:effectLst/>
                          <a:latin typeface="Century Gothic" panose="020B0502020202020204" pitchFamily="34" charset="0"/>
                          <a:ea typeface="+mn-ea"/>
                          <a:cs typeface="+mn-cs"/>
                        </a:rPr>
                        <a:t>Know that coding is writing in a special language so that the computer understands what to do</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0" kern="1200" dirty="0">
                          <a:solidFill>
                            <a:srgbClr val="222222"/>
                          </a:solidFill>
                          <a:effectLst/>
                          <a:latin typeface="Century Gothic" panose="020B0502020202020204" pitchFamily="34" charset="0"/>
                          <a:ea typeface="+mn-ea"/>
                          <a:cs typeface="+mn-cs"/>
                        </a:rPr>
                        <a:t>Understand that the character in </a:t>
                      </a:r>
                      <a:r>
                        <a:rPr lang="en-GB" sz="800" b="0" i="0" kern="1200" dirty="0" err="1">
                          <a:solidFill>
                            <a:srgbClr val="222222"/>
                          </a:solidFill>
                          <a:effectLst/>
                          <a:latin typeface="Century Gothic" panose="020B0502020202020204" pitchFamily="34" charset="0"/>
                          <a:ea typeface="+mn-ea"/>
                          <a:cs typeface="+mn-cs"/>
                        </a:rPr>
                        <a:t>ScratchJr</a:t>
                      </a:r>
                      <a:r>
                        <a:rPr lang="en-GB" sz="800" b="0" i="0" kern="1200" dirty="0">
                          <a:solidFill>
                            <a:srgbClr val="222222"/>
                          </a:solidFill>
                          <a:effectLst/>
                          <a:latin typeface="Century Gothic" panose="020B0502020202020204" pitchFamily="34" charset="0"/>
                          <a:ea typeface="+mn-ea"/>
                          <a:cs typeface="+mn-cs"/>
                        </a:rPr>
                        <a:t> is controlled by the programming blocks.</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0" kern="1200" dirty="0">
                          <a:solidFill>
                            <a:srgbClr val="222222"/>
                          </a:solidFill>
                          <a:effectLst/>
                          <a:latin typeface="Century Gothic" panose="020B0502020202020204" pitchFamily="34" charset="0"/>
                          <a:ea typeface="+mn-ea"/>
                          <a:cs typeface="+mn-cs"/>
                        </a:rPr>
                        <a:t>Know that you can write a program to create a musical instrument or tell a joke.</a:t>
                      </a:r>
                      <a:endParaRPr lang="en-GB" sz="800" b="1" kern="1200" dirty="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124381799"/>
                  </a:ext>
                </a:extLst>
              </a:tr>
            </a:tbl>
          </a:graphicData>
        </a:graphic>
      </p:graphicFrame>
      <p:sp>
        <p:nvSpPr>
          <p:cNvPr id="6" name="TextBox 5">
            <a:extLst>
              <a:ext uri="{FF2B5EF4-FFF2-40B4-BE49-F238E27FC236}">
                <a16:creationId xmlns:a16="http://schemas.microsoft.com/office/drawing/2014/main" id="{187643CA-28F7-C908-0913-17E48E1D7638}"/>
              </a:ext>
            </a:extLst>
          </p:cNvPr>
          <p:cNvSpPr txBox="1"/>
          <p:nvPr/>
        </p:nvSpPr>
        <p:spPr>
          <a:xfrm>
            <a:off x="124996" y="439139"/>
            <a:ext cx="2082315" cy="261610"/>
          </a:xfrm>
          <a:prstGeom prst="rect">
            <a:avLst/>
          </a:prstGeom>
          <a:noFill/>
        </p:spPr>
        <p:txBody>
          <a:bodyPr wrap="square" rtlCol="0">
            <a:spAutoFit/>
          </a:bodyPr>
          <a:lstStyle/>
          <a:p>
            <a:r>
              <a:rPr lang="en-GB" sz="1100" b="1">
                <a:latin typeface="Century Gothic" panose="020B0502020202020204" pitchFamily="34" charset="0"/>
              </a:rPr>
              <a:t>Vocabulary Progression</a:t>
            </a:r>
            <a:endParaRPr lang="en-GB" sz="1100">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15D76A39-5479-2349-E5C3-5257446F5000}"/>
              </a:ext>
            </a:extLst>
          </p:cNvPr>
          <p:cNvGraphicFramePr>
            <a:graphicFrameLocks noGrp="1"/>
          </p:cNvGraphicFramePr>
          <p:nvPr>
            <p:extLst>
              <p:ext uri="{D42A27DB-BD31-4B8C-83A1-F6EECF244321}">
                <p14:modId xmlns:p14="http://schemas.microsoft.com/office/powerpoint/2010/main" val="2873867393"/>
              </p:ext>
            </p:extLst>
          </p:nvPr>
        </p:nvGraphicFramePr>
        <p:xfrm>
          <a:off x="124998" y="723114"/>
          <a:ext cx="11941994" cy="822960"/>
        </p:xfrm>
        <a:graphic>
          <a:graphicData uri="http://schemas.openxmlformats.org/drawingml/2006/table">
            <a:tbl>
              <a:tblPr firstRow="1" bandRow="1">
                <a:solidFill>
                  <a:srgbClr val="FF0000">
                    <a:alpha val="14118"/>
                  </a:srgbClr>
                </a:solidFill>
                <a:tableStyleId>{073A0DAA-6AF3-43AB-8588-CEC1D06C72B9}</a:tableStyleId>
              </a:tblPr>
              <a:tblGrid>
                <a:gridCol w="3414783">
                  <a:extLst>
                    <a:ext uri="{9D8B030D-6E8A-4147-A177-3AD203B41FA5}">
                      <a16:colId xmlns:a16="http://schemas.microsoft.com/office/drawing/2014/main" val="3970722688"/>
                    </a:ext>
                  </a:extLst>
                </a:gridCol>
                <a:gridCol w="4134648">
                  <a:extLst>
                    <a:ext uri="{9D8B030D-6E8A-4147-A177-3AD203B41FA5}">
                      <a16:colId xmlns:a16="http://schemas.microsoft.com/office/drawing/2014/main" val="3279412662"/>
                    </a:ext>
                  </a:extLst>
                </a:gridCol>
                <a:gridCol w="4392563">
                  <a:extLst>
                    <a:ext uri="{9D8B030D-6E8A-4147-A177-3AD203B41FA5}">
                      <a16:colId xmlns:a16="http://schemas.microsoft.com/office/drawing/2014/main" val="2798790954"/>
                    </a:ext>
                  </a:extLst>
                </a:gridCol>
              </a:tblGrid>
              <a:tr h="592120">
                <a:tc>
                  <a:txBody>
                    <a:bodyPr/>
                    <a:lstStyle/>
                    <a:p>
                      <a:r>
                        <a:rPr lang="en-GB" sz="800" b="1" kern="1200" dirty="0">
                          <a:solidFill>
                            <a:schemeClr val="tx1"/>
                          </a:solidFill>
                          <a:effectLst/>
                          <a:latin typeface="Century Gothic" panose="020B0502020202020204" pitchFamily="34" charset="0"/>
                          <a:ea typeface="+mn-ea"/>
                          <a:cs typeface="+mn-cs"/>
                        </a:rPr>
                        <a:t>EYFS: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1" u="sng" kern="1200" dirty="0">
                          <a:solidFill>
                            <a:schemeClr val="tx1"/>
                          </a:solidFill>
                          <a:effectLst/>
                          <a:latin typeface="Century Gothic" panose="020B0502020202020204" pitchFamily="34" charset="0"/>
                          <a:ea typeface="+mn-ea"/>
                          <a:cs typeface="+mn-cs"/>
                        </a:rPr>
                        <a:t>Communication and Language</a:t>
                      </a:r>
                    </a:p>
                    <a:p>
                      <a:r>
                        <a:rPr lang="en-GB" sz="800" b="1" i="1" kern="1200" dirty="0">
                          <a:solidFill>
                            <a:schemeClr val="tx1"/>
                          </a:solidFill>
                          <a:effectLst/>
                          <a:latin typeface="Century Gothic" panose="020B0502020202020204" pitchFamily="34" charset="0"/>
                          <a:ea typeface="+mn-ea"/>
                          <a:cs typeface="+mn-cs"/>
                        </a:rPr>
                        <a:t>Learn new vocabulary</a:t>
                      </a:r>
                    </a:p>
                    <a:p>
                      <a:r>
                        <a:rPr lang="en-GB" sz="800" b="1" i="1" kern="1200" dirty="0">
                          <a:solidFill>
                            <a:schemeClr val="tx1"/>
                          </a:solidFill>
                          <a:effectLst/>
                          <a:latin typeface="Century Gothic" panose="020B0502020202020204" pitchFamily="34" charset="0"/>
                          <a:ea typeface="+mn-ea"/>
                          <a:cs typeface="+mn-cs"/>
                        </a:rPr>
                        <a:t>Use new vocabulary through the day</a:t>
                      </a:r>
                    </a:p>
                    <a:p>
                      <a:r>
                        <a:rPr lang="en-GB" sz="800" b="0" kern="1200" dirty="0">
                          <a:solidFill>
                            <a:schemeClr val="tx1"/>
                          </a:solidFill>
                          <a:effectLst/>
                          <a:latin typeface="Century Gothic" panose="020B0502020202020204" pitchFamily="34" charset="0"/>
                          <a:ea typeface="+mn-ea"/>
                          <a:cs typeface="+mn-cs"/>
                        </a:rPr>
                        <a:t>Sort, longer, shorter, one more, one less, </a:t>
                      </a:r>
                    </a:p>
                    <a:p>
                      <a:endParaRPr lang="en-GB" sz="800" b="1" kern="1200" dirty="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a:solidFill>
                            <a:schemeClr val="tx1"/>
                          </a:solidFill>
                          <a:effectLst/>
                          <a:latin typeface="Century Gothic" panose="020B0502020202020204" pitchFamily="34" charset="0"/>
                          <a:ea typeface="+mn-ea"/>
                          <a:cs typeface="+mn-cs"/>
                        </a:rPr>
                        <a:t>YEAR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1" u="sng" kern="1200">
                          <a:solidFill>
                            <a:schemeClr val="tx1"/>
                          </a:solidFill>
                          <a:effectLst/>
                          <a:latin typeface="Century Gothic" panose="020B0502020202020204" pitchFamily="34" charset="0"/>
                          <a:ea typeface="+mn-ea"/>
                          <a:cs typeface="+mn-cs"/>
                        </a:rPr>
                        <a:t>NC: Computing Language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1" kern="1200">
                        <a:solidFill>
                          <a:schemeClr val="tx1"/>
                        </a:solidFill>
                        <a:effectLst/>
                        <a:latin typeface="Century Gothic" panose="020B0502020202020204" pitchFamily="34" charset="0"/>
                        <a:ea typeface="+mn-ea"/>
                        <a:cs typeface="+mn-cs"/>
                      </a:endParaRPr>
                    </a:p>
                    <a:p>
                      <a:pPr algn="l"/>
                      <a:r>
                        <a:rPr lang="en-GB" sz="800" b="0" i="0">
                          <a:solidFill>
                            <a:srgbClr val="222222"/>
                          </a:solidFill>
                          <a:effectLst/>
                          <a:latin typeface="Century Gothic" panose="020B0502020202020204" pitchFamily="34" charset="0"/>
                        </a:rPr>
                        <a:t>Algorithm,  clear, code, debug, instructions, pause, predict, program</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1" kern="120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sz="800" b="1" kern="1200" dirty="0">
                          <a:solidFill>
                            <a:schemeClr val="tx1"/>
                          </a:solidFill>
                          <a:effectLst/>
                          <a:latin typeface="Century Gothic" panose="020B0502020202020204" pitchFamily="34" charset="0"/>
                          <a:ea typeface="+mn-ea"/>
                          <a:cs typeface="+mn-cs"/>
                        </a:rPr>
                        <a:t>YEAR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1" u="sng" kern="1200" dirty="0">
                          <a:solidFill>
                            <a:schemeClr val="tx1"/>
                          </a:solidFill>
                          <a:effectLst/>
                          <a:latin typeface="Century Gothic" panose="020B0502020202020204" pitchFamily="34" charset="0"/>
                          <a:ea typeface="+mn-ea"/>
                          <a:cs typeface="+mn-cs"/>
                        </a:rPr>
                        <a:t>NC: Computing Language</a:t>
                      </a:r>
                    </a:p>
                    <a:p>
                      <a:endParaRPr lang="en-GB" sz="800" b="1" kern="1200" dirty="0">
                        <a:solidFill>
                          <a:schemeClr val="tx1"/>
                        </a:solidFill>
                        <a:effectLst/>
                        <a:latin typeface="Century Gothic" panose="020B0502020202020204" pitchFamily="34" charset="0"/>
                        <a:ea typeface="+mn-ea"/>
                        <a:cs typeface="+mn-cs"/>
                      </a:endParaRPr>
                    </a:p>
                    <a:p>
                      <a:pPr algn="l"/>
                      <a:r>
                        <a:rPr lang="en-GB" sz="800" b="0" i="0" dirty="0">
                          <a:solidFill>
                            <a:srgbClr val="222222"/>
                          </a:solidFill>
                          <a:effectLst/>
                          <a:latin typeface="Lato" panose="020F0502020204030203" pitchFamily="34" charset="0"/>
                        </a:rPr>
                        <a:t>Animation, blocks, Icon, imitate, repeat, sound recording</a:t>
                      </a:r>
                    </a:p>
                    <a:p>
                      <a:endParaRPr lang="en-GB" sz="800" b="1" kern="1200" dirty="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124381799"/>
                  </a:ext>
                </a:extLst>
              </a:tr>
            </a:tbl>
          </a:graphicData>
        </a:graphic>
      </p:graphicFrame>
      <p:sp>
        <p:nvSpPr>
          <p:cNvPr id="8" name="TextBox 7">
            <a:extLst>
              <a:ext uri="{FF2B5EF4-FFF2-40B4-BE49-F238E27FC236}">
                <a16:creationId xmlns:a16="http://schemas.microsoft.com/office/drawing/2014/main" id="{3248DFF0-FF6D-F5B3-C0CF-2E7522102FC6}"/>
              </a:ext>
            </a:extLst>
          </p:cNvPr>
          <p:cNvSpPr txBox="1"/>
          <p:nvPr/>
        </p:nvSpPr>
        <p:spPr>
          <a:xfrm>
            <a:off x="124991" y="1568439"/>
            <a:ext cx="2082315" cy="261610"/>
          </a:xfrm>
          <a:prstGeom prst="rect">
            <a:avLst/>
          </a:prstGeom>
          <a:noFill/>
        </p:spPr>
        <p:txBody>
          <a:bodyPr wrap="square" rtlCol="0">
            <a:spAutoFit/>
          </a:bodyPr>
          <a:lstStyle/>
          <a:p>
            <a:r>
              <a:rPr lang="en-GB" sz="1100" b="1" dirty="0">
                <a:latin typeface="Century Gothic" panose="020B0502020202020204" pitchFamily="34" charset="0"/>
              </a:rPr>
              <a:t>Knowledge Progression</a:t>
            </a:r>
            <a:endParaRPr lang="en-GB" sz="1100" dirty="0">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3965F349-6191-0665-B5FB-99D2D93968DC}"/>
              </a:ext>
            </a:extLst>
          </p:cNvPr>
          <p:cNvGraphicFramePr>
            <a:graphicFrameLocks noGrp="1"/>
          </p:cNvGraphicFramePr>
          <p:nvPr>
            <p:extLst>
              <p:ext uri="{D42A27DB-BD31-4B8C-83A1-F6EECF244321}">
                <p14:modId xmlns:p14="http://schemas.microsoft.com/office/powerpoint/2010/main" val="366917035"/>
              </p:ext>
            </p:extLst>
          </p:nvPr>
        </p:nvGraphicFramePr>
        <p:xfrm>
          <a:off x="124991" y="4221518"/>
          <a:ext cx="11941994" cy="2297631"/>
        </p:xfrm>
        <a:graphic>
          <a:graphicData uri="http://schemas.openxmlformats.org/drawingml/2006/table">
            <a:tbl>
              <a:tblPr firstRow="1" bandRow="1">
                <a:solidFill>
                  <a:srgbClr val="FF0000">
                    <a:alpha val="14118"/>
                  </a:srgbClr>
                </a:solidFill>
                <a:tableStyleId>{073A0DAA-6AF3-43AB-8588-CEC1D06C72B9}</a:tableStyleId>
              </a:tblPr>
              <a:tblGrid>
                <a:gridCol w="3414783">
                  <a:extLst>
                    <a:ext uri="{9D8B030D-6E8A-4147-A177-3AD203B41FA5}">
                      <a16:colId xmlns:a16="http://schemas.microsoft.com/office/drawing/2014/main" val="3970722688"/>
                    </a:ext>
                  </a:extLst>
                </a:gridCol>
                <a:gridCol w="4199962">
                  <a:extLst>
                    <a:ext uri="{9D8B030D-6E8A-4147-A177-3AD203B41FA5}">
                      <a16:colId xmlns:a16="http://schemas.microsoft.com/office/drawing/2014/main" val="3279412662"/>
                    </a:ext>
                  </a:extLst>
                </a:gridCol>
                <a:gridCol w="4327249">
                  <a:extLst>
                    <a:ext uri="{9D8B030D-6E8A-4147-A177-3AD203B41FA5}">
                      <a16:colId xmlns:a16="http://schemas.microsoft.com/office/drawing/2014/main" val="2798790954"/>
                    </a:ext>
                  </a:extLst>
                </a:gridCol>
              </a:tblGrid>
              <a:tr h="2297631">
                <a:tc>
                  <a:txBody>
                    <a:bodyPr/>
                    <a:lstStyle/>
                    <a:p>
                      <a:r>
                        <a:rPr lang="en-GB" sz="800" b="1" kern="1200" dirty="0">
                          <a:solidFill>
                            <a:schemeClr val="tx1"/>
                          </a:solidFill>
                          <a:effectLst/>
                          <a:latin typeface="Century Gothic"/>
                          <a:ea typeface="+mn-ea"/>
                          <a:cs typeface="+mn-cs"/>
                        </a:rPr>
                        <a:t>EYFS:</a:t>
                      </a:r>
                    </a:p>
                    <a:p>
                      <a:r>
                        <a:rPr lang="en-GB" sz="800" b="1" u="sng" kern="1200" dirty="0">
                          <a:solidFill>
                            <a:schemeClr val="tx1"/>
                          </a:solidFill>
                          <a:effectLst/>
                          <a:latin typeface="Century Gothic"/>
                          <a:ea typeface="+mn-ea"/>
                          <a:cs typeface="+mn-cs"/>
                        </a:rPr>
                        <a:t>Mathematics</a:t>
                      </a:r>
                    </a:p>
                    <a:p>
                      <a:r>
                        <a:rPr lang="en-GB" sz="800" b="1" i="1" kern="1200" dirty="0">
                          <a:solidFill>
                            <a:schemeClr val="tx1"/>
                          </a:solidFill>
                          <a:effectLst/>
                          <a:latin typeface="Century Gothic"/>
                          <a:ea typeface="+mn-ea"/>
                          <a:cs typeface="+mn-cs"/>
                        </a:rPr>
                        <a:t>Count objects, actions and sounds.  </a:t>
                      </a:r>
                    </a:p>
                    <a:p>
                      <a:r>
                        <a:rPr lang="en-GB" sz="800" b="1" i="1" kern="1200" dirty="0">
                          <a:solidFill>
                            <a:schemeClr val="tx1"/>
                          </a:solidFill>
                          <a:effectLst/>
                          <a:latin typeface="Century Gothic"/>
                          <a:ea typeface="+mn-ea"/>
                          <a:cs typeface="+mn-cs"/>
                        </a:rPr>
                        <a:t>Link the number symbol (numeral) with its cardinal number value.</a:t>
                      </a:r>
                    </a:p>
                    <a:p>
                      <a:r>
                        <a:rPr lang="en-GB" sz="800" b="1" i="1" kern="1200" dirty="0">
                          <a:solidFill>
                            <a:schemeClr val="tx1"/>
                          </a:solidFill>
                          <a:effectLst/>
                          <a:latin typeface="Century Gothic"/>
                          <a:ea typeface="+mn-ea"/>
                          <a:cs typeface="+mn-cs"/>
                        </a:rPr>
                        <a:t>Subitise.</a:t>
                      </a:r>
                    </a:p>
                    <a:p>
                      <a:r>
                        <a:rPr lang="en-GB" sz="800" b="1" i="1" kern="1200" dirty="0">
                          <a:solidFill>
                            <a:schemeClr val="tx1"/>
                          </a:solidFill>
                          <a:effectLst/>
                          <a:latin typeface="Century Gothic"/>
                          <a:ea typeface="+mn-ea"/>
                          <a:cs typeface="+mn-cs"/>
                        </a:rPr>
                        <a:t>Count beyond 10</a:t>
                      </a:r>
                    </a:p>
                    <a:p>
                      <a:r>
                        <a:rPr lang="en-GB" sz="800" b="1" i="1" kern="1200" dirty="0">
                          <a:solidFill>
                            <a:schemeClr val="tx1"/>
                          </a:solidFill>
                          <a:effectLst/>
                          <a:latin typeface="Century Gothic"/>
                          <a:ea typeface="+mn-ea"/>
                          <a:cs typeface="+mn-cs"/>
                        </a:rPr>
                        <a:t>Compare numbers.</a:t>
                      </a:r>
                    </a:p>
                    <a:p>
                      <a:r>
                        <a:rPr lang="en-GB" sz="800" b="1" i="1" kern="1200" dirty="0">
                          <a:solidFill>
                            <a:schemeClr val="tx1"/>
                          </a:solidFill>
                          <a:effectLst/>
                          <a:latin typeface="Century Gothic"/>
                          <a:ea typeface="+mn-ea"/>
                          <a:cs typeface="+mn-cs"/>
                        </a:rPr>
                        <a:t>ELG: Numerical patterns: Compare quantities up to 10 in different contexts, recognising when one quantity is greater than, less than or the same as the other quantity</a:t>
                      </a:r>
                    </a:p>
                    <a:p>
                      <a:endParaRPr lang="en-GB" sz="800" b="1" i="0" kern="1200" dirty="0">
                        <a:solidFill>
                          <a:schemeClr val="tx1"/>
                        </a:solidFill>
                        <a:effectLst/>
                        <a:latin typeface="Century Gothic" panose="020B0502020202020204" pitchFamily="34" charset="0"/>
                        <a:ea typeface="+mn-ea"/>
                        <a:cs typeface="+mn-cs"/>
                      </a:endParaRPr>
                    </a:p>
                    <a:p>
                      <a:r>
                        <a:rPr lang="en-GB" sz="800" b="0" i="0" kern="1200" dirty="0">
                          <a:solidFill>
                            <a:schemeClr val="tx1"/>
                          </a:solidFill>
                          <a:effectLst/>
                          <a:latin typeface="Century Gothic"/>
                          <a:ea typeface="+mn-ea"/>
                          <a:cs typeface="+mn-cs"/>
                        </a:rPr>
                        <a:t>Understand how to represent data in a pictogram</a:t>
                      </a:r>
                    </a:p>
                    <a:p>
                      <a:r>
                        <a:rPr lang="en-GB" sz="800" b="0" i="0" kern="1200" dirty="0">
                          <a:solidFill>
                            <a:schemeClr val="tx1"/>
                          </a:solidFill>
                          <a:effectLst/>
                          <a:latin typeface="Century Gothic"/>
                          <a:ea typeface="+mn-ea"/>
                          <a:cs typeface="+mn-cs"/>
                        </a:rPr>
                        <a:t>Understand how to read a simple pictogram</a:t>
                      </a:r>
                    </a:p>
                    <a:p>
                      <a:endParaRPr lang="en-GB" sz="800" b="1" kern="1200" dirty="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YEAR 1:</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1" i="1" kern="1200" dirty="0">
                          <a:solidFill>
                            <a:schemeClr val="tx1"/>
                          </a:solidFill>
                          <a:effectLst/>
                          <a:latin typeface="Century Gothic" panose="020B0502020202020204" pitchFamily="34" charset="0"/>
                          <a:ea typeface="+mn-ea"/>
                          <a:cs typeface="+mn-cs"/>
                        </a:rPr>
                        <a:t>NC: </a:t>
                      </a:r>
                      <a:r>
                        <a:rPr lang="en-GB" sz="800" b="1" i="1" u="sng" kern="1200" dirty="0">
                          <a:solidFill>
                            <a:schemeClr val="tx1"/>
                          </a:solidFill>
                          <a:effectLst/>
                          <a:latin typeface="Century Gothic" panose="020B0502020202020204" pitchFamily="34" charset="0"/>
                          <a:ea typeface="+mn-ea"/>
                          <a:cs typeface="+mn-cs"/>
                        </a:rPr>
                        <a:t>Computer Science</a:t>
                      </a:r>
                      <a:endParaRPr lang="en-GB" sz="800" b="1" i="1" kern="1200" dirty="0">
                        <a:solidFill>
                          <a:schemeClr val="tx1"/>
                        </a:solidFill>
                        <a:effectLst/>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1" i="1" kern="1200" dirty="0">
                          <a:solidFill>
                            <a:schemeClr val="tx1"/>
                          </a:solidFill>
                          <a:effectLst/>
                          <a:latin typeface="Century Gothic" panose="020B0502020202020204" pitchFamily="34" charset="0"/>
                          <a:ea typeface="+mn-ea"/>
                          <a:cs typeface="+mn-cs"/>
                        </a:rPr>
                        <a:t>Understand what algorithms are; how they are implemented as programs on digital devices; and that programs execute by following precise and unambiguous instructions </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1" i="1" kern="1200" dirty="0">
                          <a:solidFill>
                            <a:schemeClr val="tx1"/>
                          </a:solidFill>
                          <a:effectLst/>
                          <a:latin typeface="Century Gothic" panose="020B0502020202020204" pitchFamily="34" charset="0"/>
                          <a:ea typeface="+mn-ea"/>
                          <a:cs typeface="+mn-cs"/>
                        </a:rPr>
                        <a:t>Create and debug simple programs </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1" i="1" kern="1200" dirty="0">
                          <a:solidFill>
                            <a:schemeClr val="tx1"/>
                          </a:solidFill>
                          <a:effectLst/>
                          <a:latin typeface="Century Gothic" panose="020B0502020202020204" pitchFamily="34" charset="0"/>
                          <a:ea typeface="+mn-ea"/>
                          <a:cs typeface="+mn-cs"/>
                        </a:rPr>
                        <a:t>Use logical reasoning to predict the behaviour of simple programs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1" i="1" kern="1200" dirty="0">
                        <a:solidFill>
                          <a:schemeClr val="tx1"/>
                        </a:solidFill>
                        <a:effectLst/>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0" kern="1200" dirty="0">
                          <a:solidFill>
                            <a:srgbClr val="222222"/>
                          </a:solidFill>
                          <a:effectLst/>
                          <a:latin typeface="Century Gothic" panose="020B0502020202020204" pitchFamily="34" charset="0"/>
                          <a:ea typeface="+mn-ea"/>
                          <a:cs typeface="+mn-cs"/>
                        </a:rPr>
                        <a:t>Use logical reasoning to predict the behaviour of simple programs.</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0" kern="1200" dirty="0">
                          <a:solidFill>
                            <a:srgbClr val="222222"/>
                          </a:solidFill>
                          <a:effectLst/>
                          <a:latin typeface="Century Gothic" panose="020B0502020202020204" pitchFamily="34" charset="0"/>
                          <a:ea typeface="+mn-ea"/>
                          <a:cs typeface="+mn-cs"/>
                        </a:rPr>
                        <a:t>Develop the skills associated with sequencing in unplugged activities.</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0" kern="1200" dirty="0">
                          <a:solidFill>
                            <a:srgbClr val="222222"/>
                          </a:solidFill>
                          <a:effectLst/>
                          <a:latin typeface="Century Gothic" panose="020B0502020202020204" pitchFamily="34" charset="0"/>
                          <a:ea typeface="+mn-ea"/>
                          <a:cs typeface="+mn-cs"/>
                        </a:rPr>
                        <a:t>Follow a basic set of instructions.</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0" kern="1200" dirty="0">
                          <a:solidFill>
                            <a:srgbClr val="222222"/>
                          </a:solidFill>
                          <a:effectLst/>
                          <a:latin typeface="Century Gothic" panose="020B0502020202020204" pitchFamily="34" charset="0"/>
                          <a:ea typeface="+mn-ea"/>
                          <a:cs typeface="+mn-cs"/>
                        </a:rPr>
                        <a:t>Assemble instructions into a simple algorithm</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0" kern="1200" dirty="0">
                          <a:solidFill>
                            <a:srgbClr val="222222"/>
                          </a:solidFill>
                          <a:effectLst/>
                          <a:latin typeface="Century Gothic" panose="020B0502020202020204" pitchFamily="34" charset="0"/>
                          <a:ea typeface="+mn-ea"/>
                          <a:cs typeface="+mn-cs"/>
                        </a:rPr>
                        <a:t>Program a floor robot to follow a planned route.</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0" kern="1200" dirty="0">
                          <a:solidFill>
                            <a:srgbClr val="222222"/>
                          </a:solidFill>
                          <a:effectLst/>
                          <a:latin typeface="Century Gothic" panose="020B0502020202020204" pitchFamily="34" charset="0"/>
                          <a:ea typeface="+mn-ea"/>
                          <a:cs typeface="+mn-cs"/>
                        </a:rPr>
                        <a:t>Learn to debug instructions when things go wrong.</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0" kern="1200" dirty="0">
                          <a:solidFill>
                            <a:srgbClr val="222222"/>
                          </a:solidFill>
                          <a:effectLst/>
                          <a:latin typeface="Century Gothic" panose="020B0502020202020204" pitchFamily="34" charset="0"/>
                          <a:ea typeface="+mn-ea"/>
                          <a:cs typeface="+mn-cs"/>
                        </a:rPr>
                        <a:t>Use programming language to explain how a floor robot works.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sz="800" b="1" kern="1200" dirty="0">
                          <a:solidFill>
                            <a:schemeClr val="tx1"/>
                          </a:solidFill>
                          <a:effectLst/>
                          <a:latin typeface="Century Gothic" panose="020B0502020202020204" pitchFamily="34" charset="0"/>
                          <a:ea typeface="+mn-ea"/>
                          <a:cs typeface="+mn-cs"/>
                        </a:rPr>
                        <a:t>YEAR 2:</a:t>
                      </a:r>
                    </a:p>
                    <a:p>
                      <a:r>
                        <a:rPr lang="en-GB" sz="800" b="1" kern="1200" dirty="0">
                          <a:solidFill>
                            <a:schemeClr val="tx1"/>
                          </a:solidFill>
                          <a:effectLst/>
                          <a:latin typeface="Century Gothic" panose="020B0502020202020204" pitchFamily="34" charset="0"/>
                          <a:ea typeface="+mn-ea"/>
                          <a:cs typeface="+mn-cs"/>
                        </a:rPr>
                        <a:t>NC: </a:t>
                      </a:r>
                      <a:r>
                        <a:rPr lang="en-GB" sz="800" b="1" i="1" u="sng" kern="1200" dirty="0">
                          <a:solidFill>
                            <a:schemeClr val="tx1"/>
                          </a:solidFill>
                          <a:effectLst/>
                          <a:latin typeface="Century Gothic" panose="020B0502020202020204" pitchFamily="34" charset="0"/>
                          <a:ea typeface="+mn-ea"/>
                          <a:cs typeface="+mn-cs"/>
                        </a:rPr>
                        <a:t>Computer Science</a:t>
                      </a:r>
                    </a:p>
                    <a:p>
                      <a:r>
                        <a:rPr lang="en-GB" sz="800" b="1" i="1" kern="1200" dirty="0">
                          <a:solidFill>
                            <a:schemeClr val="tx1"/>
                          </a:solidFill>
                          <a:effectLst/>
                          <a:latin typeface="Century Gothic" panose="020B0502020202020204" pitchFamily="34" charset="0"/>
                          <a:ea typeface="+mn-ea"/>
                          <a:cs typeface="+mn-cs"/>
                        </a:rPr>
                        <a:t>Understand what algorithms are; how they are implemented as programs on digital devices; and that programs execute by following precise and unambiguous instructions </a:t>
                      </a:r>
                    </a:p>
                    <a:p>
                      <a:r>
                        <a:rPr lang="en-GB" sz="800" b="1" i="1" kern="1200" dirty="0">
                          <a:solidFill>
                            <a:schemeClr val="tx1"/>
                          </a:solidFill>
                          <a:effectLst/>
                          <a:latin typeface="Century Gothic" panose="020B0502020202020204" pitchFamily="34" charset="0"/>
                          <a:ea typeface="+mn-ea"/>
                          <a:cs typeface="+mn-cs"/>
                        </a:rPr>
                        <a:t>Create and debug simple programs </a:t>
                      </a:r>
                    </a:p>
                    <a:p>
                      <a:r>
                        <a:rPr lang="en-GB" sz="800" b="1" i="1" kern="1200" dirty="0">
                          <a:solidFill>
                            <a:schemeClr val="tx1"/>
                          </a:solidFill>
                          <a:effectLst/>
                          <a:latin typeface="Century Gothic" panose="020B0502020202020204" pitchFamily="34" charset="0"/>
                          <a:ea typeface="+mn-ea"/>
                          <a:cs typeface="+mn-cs"/>
                        </a:rPr>
                        <a:t>Use logical reasoning to predict the behaviour of simple programs </a:t>
                      </a:r>
                    </a:p>
                    <a:p>
                      <a:r>
                        <a:rPr lang="en-GB" sz="800" b="1" i="1" kern="1200" dirty="0">
                          <a:solidFill>
                            <a:schemeClr val="tx1"/>
                          </a:solidFill>
                          <a:effectLst/>
                          <a:latin typeface="Century Gothic" panose="020B0502020202020204" pitchFamily="34" charset="0"/>
                          <a:ea typeface="+mn-ea"/>
                          <a:cs typeface="+mn-cs"/>
                        </a:rPr>
                        <a:t>Use technology purposefully to create, organise, store, manipulate and retrieve digital content</a:t>
                      </a:r>
                    </a:p>
                    <a:p>
                      <a:endParaRPr lang="en-GB" sz="800" b="1" i="0" kern="1200" dirty="0">
                        <a:solidFill>
                          <a:schemeClr val="tx1"/>
                        </a:solidFill>
                        <a:effectLst/>
                        <a:latin typeface="Century Gothic" panose="020B0502020202020204" pitchFamily="34" charset="0"/>
                        <a:ea typeface="+mn-ea"/>
                        <a:cs typeface="+mn-cs"/>
                      </a:endParaRPr>
                    </a:p>
                    <a:p>
                      <a:r>
                        <a:rPr lang="en-GB" sz="800" b="0" i="0" kern="1200" dirty="0">
                          <a:solidFill>
                            <a:srgbClr val="222222"/>
                          </a:solidFill>
                          <a:effectLst/>
                          <a:latin typeface="Century Gothic" panose="020B0502020202020204" pitchFamily="34" charset="0"/>
                          <a:ea typeface="+mn-ea"/>
                          <a:cs typeface="+mn-cs"/>
                        </a:rPr>
                        <a:t>Recognise that buttons cause effects and that technology follows instruction</a:t>
                      </a:r>
                    </a:p>
                    <a:p>
                      <a:r>
                        <a:rPr lang="en-GB" sz="800" b="0" i="0" kern="1200" dirty="0">
                          <a:solidFill>
                            <a:srgbClr val="222222"/>
                          </a:solidFill>
                          <a:effectLst/>
                          <a:latin typeface="Century Gothic" panose="020B0502020202020204" pitchFamily="34" charset="0"/>
                          <a:ea typeface="+mn-ea"/>
                          <a:cs typeface="+mn-cs"/>
                        </a:rPr>
                        <a:t>Create a clear and precise algorithm.</a:t>
                      </a:r>
                    </a:p>
                    <a:p>
                      <a:r>
                        <a:rPr lang="en-GB" sz="800" b="0" i="0" kern="1200" dirty="0">
                          <a:solidFill>
                            <a:srgbClr val="222222"/>
                          </a:solidFill>
                          <a:effectLst/>
                          <a:latin typeface="Century Gothic" panose="020B0502020202020204" pitchFamily="34" charset="0"/>
                          <a:ea typeface="+mn-ea"/>
                          <a:cs typeface="+mn-cs"/>
                        </a:rPr>
                        <a:t> Incorporate loops within algorithms</a:t>
                      </a:r>
                    </a:p>
                    <a:p>
                      <a:r>
                        <a:rPr lang="en-GB" sz="800" b="0" i="0" kern="1200" dirty="0">
                          <a:solidFill>
                            <a:srgbClr val="222222"/>
                          </a:solidFill>
                          <a:effectLst/>
                          <a:latin typeface="Century Gothic" panose="020B0502020202020204" pitchFamily="34" charset="0"/>
                          <a:ea typeface="+mn-ea"/>
                          <a:cs typeface="+mn-cs"/>
                        </a:rPr>
                        <a:t>Use logical  thinking to explore software,  predicting, testing and explaining what it does</a:t>
                      </a:r>
                    </a:p>
                    <a:p>
                      <a:r>
                        <a:rPr lang="en-GB" sz="800" b="0" i="0" kern="1200" dirty="0">
                          <a:solidFill>
                            <a:srgbClr val="222222"/>
                          </a:solidFill>
                          <a:effectLst/>
                          <a:latin typeface="Century Gothic" panose="020B0502020202020204" pitchFamily="34" charset="0"/>
                          <a:ea typeface="+mn-ea"/>
                          <a:cs typeface="+mn-cs"/>
                        </a:rPr>
                        <a:t>Use an algorithm to write a basic computer program</a:t>
                      </a:r>
                    </a:p>
                    <a:p>
                      <a:r>
                        <a:rPr lang="en-GB" sz="800" b="0" i="0" kern="1200" dirty="0">
                          <a:solidFill>
                            <a:srgbClr val="222222"/>
                          </a:solidFill>
                          <a:effectLst/>
                          <a:latin typeface="Century Gothic" panose="020B0502020202020204" pitchFamily="34" charset="0"/>
                          <a:ea typeface="+mn-ea"/>
                          <a:cs typeface="+mn-cs"/>
                        </a:rPr>
                        <a:t>Use  loop blocks when programming to repeat an instruction more than once.</a:t>
                      </a:r>
                    </a:p>
                    <a:p>
                      <a:r>
                        <a:rPr lang="en-GB" sz="800" b="0" i="0" kern="1200" dirty="0">
                          <a:solidFill>
                            <a:srgbClr val="222222"/>
                          </a:solidFill>
                          <a:effectLst/>
                          <a:latin typeface="Century Gothic" panose="020B0502020202020204" pitchFamily="34" charset="0"/>
                          <a:ea typeface="+mn-ea"/>
                          <a:cs typeface="+mn-cs"/>
                        </a:rPr>
                        <a:t>Use  software (and unplugged means) to create story animations.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124381799"/>
                  </a:ext>
                </a:extLst>
              </a:tr>
            </a:tbl>
          </a:graphicData>
        </a:graphic>
      </p:graphicFrame>
      <p:sp>
        <p:nvSpPr>
          <p:cNvPr id="10" name="TextBox 9">
            <a:extLst>
              <a:ext uri="{FF2B5EF4-FFF2-40B4-BE49-F238E27FC236}">
                <a16:creationId xmlns:a16="http://schemas.microsoft.com/office/drawing/2014/main" id="{39CCFBE3-EF9E-E315-F41C-6B4052B53DFC}"/>
              </a:ext>
            </a:extLst>
          </p:cNvPr>
          <p:cNvSpPr txBox="1"/>
          <p:nvPr/>
        </p:nvSpPr>
        <p:spPr>
          <a:xfrm>
            <a:off x="2964512" y="129514"/>
            <a:ext cx="5858426" cy="461665"/>
          </a:xfrm>
          <a:prstGeom prst="rect">
            <a:avLst/>
          </a:prstGeom>
          <a:noFill/>
          <a:ln w="15875">
            <a:solidFill>
              <a:schemeClr val="tx1"/>
            </a:solidFill>
          </a:ln>
        </p:spPr>
        <p:txBody>
          <a:bodyPr wrap="square" rtlCol="0">
            <a:spAutoFit/>
          </a:bodyPr>
          <a:lstStyle/>
          <a:p>
            <a:pPr algn="ctr"/>
            <a:r>
              <a:rPr lang="en-GB" sz="2400" b="1">
                <a:solidFill>
                  <a:srgbClr val="0070C0"/>
                </a:solidFill>
                <a:latin typeface="Century Gothic" panose="020B0502020202020204" pitchFamily="34" charset="0"/>
              </a:rPr>
              <a:t>UW/CL/Computing</a:t>
            </a:r>
          </a:p>
        </p:txBody>
      </p:sp>
    </p:spTree>
    <p:extLst>
      <p:ext uri="{BB962C8B-B14F-4D97-AF65-F5344CB8AC3E}">
        <p14:creationId xmlns:p14="http://schemas.microsoft.com/office/powerpoint/2010/main" val="835276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806461-C504-9CFD-398F-3D08C8620D11}"/>
              </a:ext>
            </a:extLst>
          </p:cNvPr>
          <p:cNvSpPr txBox="1"/>
          <p:nvPr/>
        </p:nvSpPr>
        <p:spPr>
          <a:xfrm>
            <a:off x="124994" y="4062668"/>
            <a:ext cx="2082315" cy="261610"/>
          </a:xfrm>
          <a:prstGeom prst="rect">
            <a:avLst/>
          </a:prstGeom>
          <a:noFill/>
        </p:spPr>
        <p:txBody>
          <a:bodyPr wrap="square" rtlCol="0">
            <a:spAutoFit/>
          </a:bodyPr>
          <a:lstStyle/>
          <a:p>
            <a:r>
              <a:rPr lang="en-GB" sz="1100" b="1">
                <a:latin typeface="Century Gothic" panose="020B0502020202020204" pitchFamily="34" charset="0"/>
              </a:rPr>
              <a:t>Skills Progression</a:t>
            </a:r>
            <a:endParaRPr lang="en-GB" sz="1100">
              <a:latin typeface="Century Gothic" panose="020B0502020202020204" pitchFamily="34" charset="0"/>
            </a:endParaRPr>
          </a:p>
        </p:txBody>
      </p:sp>
      <p:graphicFrame>
        <p:nvGraphicFramePr>
          <p:cNvPr id="5" name="Table 4">
            <a:extLst>
              <a:ext uri="{FF2B5EF4-FFF2-40B4-BE49-F238E27FC236}">
                <a16:creationId xmlns:a16="http://schemas.microsoft.com/office/drawing/2014/main" id="{7E580E58-D233-167B-6710-5982EA4F68FC}"/>
              </a:ext>
            </a:extLst>
          </p:cNvPr>
          <p:cNvGraphicFramePr>
            <a:graphicFrameLocks noGrp="1"/>
          </p:cNvGraphicFramePr>
          <p:nvPr>
            <p:extLst>
              <p:ext uri="{D42A27DB-BD31-4B8C-83A1-F6EECF244321}">
                <p14:modId xmlns:p14="http://schemas.microsoft.com/office/powerpoint/2010/main" val="2606712567"/>
              </p:ext>
            </p:extLst>
          </p:nvPr>
        </p:nvGraphicFramePr>
        <p:xfrm>
          <a:off x="124995" y="2149614"/>
          <a:ext cx="11941995" cy="1845443"/>
        </p:xfrm>
        <a:graphic>
          <a:graphicData uri="http://schemas.openxmlformats.org/drawingml/2006/table">
            <a:tbl>
              <a:tblPr firstRow="1" bandRow="1">
                <a:solidFill>
                  <a:srgbClr val="FF0000">
                    <a:alpha val="14118"/>
                  </a:srgbClr>
                </a:solidFill>
                <a:tableStyleId>{073A0DAA-6AF3-43AB-8588-CEC1D06C72B9}</a:tableStyleId>
              </a:tblPr>
              <a:tblGrid>
                <a:gridCol w="3206034">
                  <a:extLst>
                    <a:ext uri="{9D8B030D-6E8A-4147-A177-3AD203B41FA5}">
                      <a16:colId xmlns:a16="http://schemas.microsoft.com/office/drawing/2014/main" val="3970722688"/>
                    </a:ext>
                  </a:extLst>
                </a:gridCol>
                <a:gridCol w="4256315">
                  <a:extLst>
                    <a:ext uri="{9D8B030D-6E8A-4147-A177-3AD203B41FA5}">
                      <a16:colId xmlns:a16="http://schemas.microsoft.com/office/drawing/2014/main" val="3279412662"/>
                    </a:ext>
                  </a:extLst>
                </a:gridCol>
                <a:gridCol w="4479646">
                  <a:extLst>
                    <a:ext uri="{9D8B030D-6E8A-4147-A177-3AD203B41FA5}">
                      <a16:colId xmlns:a16="http://schemas.microsoft.com/office/drawing/2014/main" val="2798790954"/>
                    </a:ext>
                  </a:extLst>
                </a:gridCol>
              </a:tblGrid>
              <a:tr h="1845443">
                <a:tc>
                  <a:txBody>
                    <a:bodyPr/>
                    <a:lstStyle/>
                    <a:p>
                      <a:r>
                        <a:rPr lang="en-GB" sz="800" b="1" kern="1200" dirty="0">
                          <a:solidFill>
                            <a:schemeClr val="tx1"/>
                          </a:solidFill>
                          <a:effectLst/>
                          <a:latin typeface="Century Gothic" panose="020B0502020202020204" pitchFamily="34" charset="0"/>
                          <a:ea typeface="+mn-ea"/>
                          <a:cs typeface="+mn-cs"/>
                        </a:rPr>
                        <a:t>EYFS: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Expressive Arts and Design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Creating with Materials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Make use of props and materials when role playing characters in narratives and stories (ELG). </a:t>
                      </a:r>
                      <a:endParaRPr kumimoji="0" lang="en-GB" sz="800"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a:t>
                      </a:r>
                      <a:endParaRPr kumimoji="0" lang="en-GB"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Know that art can be created using different mediums and techniques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Know that mixing paint creates different colours</a:t>
                      </a:r>
                      <a:endParaRPr kumimoji="0" lang="en-GB"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kern="1200">
                          <a:solidFill>
                            <a:schemeClr val="tx1"/>
                          </a:solidFill>
                          <a:effectLst/>
                          <a:latin typeface="Century Gothic" panose="020B0502020202020204" pitchFamily="34" charset="0"/>
                          <a:ea typeface="+mn-ea"/>
                          <a:cs typeface="+mn-cs"/>
                        </a:rPr>
                        <a:t>YEAR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a:ln>
                            <a:noFill/>
                          </a:ln>
                          <a:solidFill>
                            <a:prstClr val="black"/>
                          </a:solidFill>
                          <a:effectLst/>
                          <a:uLnTx/>
                          <a:uFillTx/>
                          <a:latin typeface="Century Gothic" panose="020B0502020202020204" pitchFamily="34" charset="0"/>
                          <a:ea typeface="+mn-ea"/>
                          <a:cs typeface="+mn-cs"/>
                        </a:rPr>
                        <a:t>NC: </a:t>
                      </a:r>
                      <a:r>
                        <a:rPr kumimoji="0" lang="en-GB" sz="800" b="1" i="1" u="sng" strike="noStrike" kern="1200" cap="none" spc="0" normalizeH="0" baseline="0" noProof="0">
                          <a:ln>
                            <a:noFill/>
                          </a:ln>
                          <a:solidFill>
                            <a:prstClr val="black"/>
                          </a:solidFill>
                          <a:effectLst/>
                          <a:uLnTx/>
                          <a:uFillTx/>
                          <a:latin typeface="Century Gothic" panose="020B0502020202020204" pitchFamily="34" charset="0"/>
                          <a:ea typeface="+mn-ea"/>
                          <a:cs typeface="+mn-cs"/>
                        </a:rPr>
                        <a:t>Evaluate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a:t>
                      </a:r>
                      <a:r>
                        <a:rPr kumimoji="0" lang="en-GB" sz="800" b="1" i="1"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xplore and evaluate a range of existing products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Evaluate their ideas and products against design criteria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sng" strike="noStrike" kern="1200" cap="none" spc="0" normalizeH="0" baseline="0" noProof="0">
                          <a:ln>
                            <a:noFill/>
                          </a:ln>
                          <a:solidFill>
                            <a:srgbClr val="000000"/>
                          </a:solidFill>
                          <a:effectLst/>
                          <a:uLnTx/>
                          <a:uFillTx/>
                          <a:latin typeface="Century Gothic" panose="020B0502020202020204" pitchFamily="34" charset="0"/>
                          <a:ea typeface="+mn-ea"/>
                          <a:cs typeface="+mn-cs"/>
                        </a:rPr>
                        <a:t>Technical knowledge </a:t>
                      </a:r>
                      <a:r>
                        <a:rPr kumimoji="0" lang="en-GB" sz="800" b="1" i="1"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Explore and use mechanisms [for example, levers, sliders, wheels and axles], in their products.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i="1" kern="120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a:solidFill>
                            <a:schemeClr val="tx1"/>
                          </a:solidFill>
                          <a:effectLst/>
                          <a:latin typeface="Century Gothic" panose="020B0502020202020204" pitchFamily="34" charset="0"/>
                          <a:ea typeface="+mn-ea"/>
                          <a:cs typeface="+mn-cs"/>
                        </a:rPr>
                        <a:t>Know what an axle 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a:solidFill>
                            <a:schemeClr val="tx1"/>
                          </a:solidFill>
                          <a:effectLst/>
                          <a:latin typeface="Century Gothic" panose="020B0502020202020204" pitchFamily="34" charset="0"/>
                          <a:ea typeface="+mn-ea"/>
                          <a:cs typeface="+mn-cs"/>
                        </a:rPr>
                        <a:t>Understand the purpose of an axle is when using wheels</a:t>
                      </a:r>
                    </a:p>
                    <a:p>
                      <a:endParaRPr lang="en-GB" sz="800" b="0" kern="1200">
                        <a:solidFill>
                          <a:schemeClr val="tx1"/>
                        </a:solidFill>
                        <a:effectLst/>
                        <a:latin typeface="Century Gothic" panose="020B0502020202020204" pitchFamily="34" charset="0"/>
                        <a:ea typeface="+mn-ea"/>
                        <a:cs typeface="+mn-cs"/>
                      </a:endParaRPr>
                    </a:p>
                    <a:p>
                      <a:r>
                        <a:rPr lang="en-GB" sz="800" b="0" i="0">
                          <a:solidFill>
                            <a:srgbClr val="000000"/>
                          </a:solidFill>
                          <a:effectLst/>
                          <a:latin typeface="Century Gothic" panose="020B05020202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0" i="0" kern="120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kern="120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tx1"/>
                          </a:solidFill>
                          <a:effectLst/>
                          <a:latin typeface="Century Gothic" panose="020B0502020202020204" pitchFamily="34" charset="0"/>
                          <a:ea typeface="+mn-ea"/>
                          <a:cs typeface="+mn-cs"/>
                        </a:rPr>
                        <a:t>YEAR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NC: </a:t>
                      </a:r>
                      <a:r>
                        <a:rPr kumimoji="0" lang="en-GB" sz="800" b="1" i="1"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a:t>
                      </a:r>
                      <a:r>
                        <a:rPr kumimoji="0" lang="en-GB" sz="800" b="1" i="1"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xplore and evaluate a range of existing products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Evaluate their ideas and products against design criteria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sng"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Technical knowledge </a:t>
                      </a:r>
                      <a:r>
                        <a:rPr kumimoji="0" lang="en-GB" sz="800" b="1" i="1"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Explore and use mechanisms [for example, levers, sliders, wheels and axles], in their products.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dirty="0">
                          <a:ln>
                            <a:noFill/>
                          </a:ln>
                          <a:solidFill>
                            <a:srgbClr val="000000"/>
                          </a:solidFill>
                          <a:effectLst/>
                          <a:uLnTx/>
                          <a:uFillTx/>
                          <a:latin typeface="Century Gothic" panose="020B0502020202020204" pitchFamily="34" charset="0"/>
                          <a:ea typeface="+mn-ea"/>
                          <a:cs typeface="+mn-cs"/>
                        </a:rPr>
                        <a:t>Build structures, exploring how they can be made stronger, stiffer and more stable  </a:t>
                      </a:r>
                      <a:endParaRPr kumimoji="0" lang="en-GB" sz="800" b="1" i="1"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Know what a lever is and how is works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Know what a slider is and how it works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Understand the purpose of levers and sliders when making an interactive pop up pirate picture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124381799"/>
                  </a:ext>
                </a:extLst>
              </a:tr>
            </a:tbl>
          </a:graphicData>
        </a:graphic>
      </p:graphicFrame>
      <p:sp>
        <p:nvSpPr>
          <p:cNvPr id="6" name="TextBox 5">
            <a:extLst>
              <a:ext uri="{FF2B5EF4-FFF2-40B4-BE49-F238E27FC236}">
                <a16:creationId xmlns:a16="http://schemas.microsoft.com/office/drawing/2014/main" id="{187643CA-28F7-C908-0913-17E48E1D7638}"/>
              </a:ext>
            </a:extLst>
          </p:cNvPr>
          <p:cNvSpPr txBox="1"/>
          <p:nvPr/>
        </p:nvSpPr>
        <p:spPr>
          <a:xfrm>
            <a:off x="124996" y="439139"/>
            <a:ext cx="2082315" cy="261610"/>
          </a:xfrm>
          <a:prstGeom prst="rect">
            <a:avLst/>
          </a:prstGeom>
          <a:noFill/>
        </p:spPr>
        <p:txBody>
          <a:bodyPr wrap="square" rtlCol="0">
            <a:spAutoFit/>
          </a:bodyPr>
          <a:lstStyle/>
          <a:p>
            <a:r>
              <a:rPr lang="en-GB" sz="1100" b="1">
                <a:latin typeface="Century Gothic" panose="020B0502020202020204" pitchFamily="34" charset="0"/>
              </a:rPr>
              <a:t>Vocabulary Progression</a:t>
            </a:r>
            <a:endParaRPr lang="en-GB" sz="1100">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15D76A39-5479-2349-E5C3-5257446F5000}"/>
              </a:ext>
            </a:extLst>
          </p:cNvPr>
          <p:cNvGraphicFramePr>
            <a:graphicFrameLocks noGrp="1"/>
          </p:cNvGraphicFramePr>
          <p:nvPr>
            <p:extLst>
              <p:ext uri="{D42A27DB-BD31-4B8C-83A1-F6EECF244321}">
                <p14:modId xmlns:p14="http://schemas.microsoft.com/office/powerpoint/2010/main" val="1347416909"/>
              </p:ext>
            </p:extLst>
          </p:nvPr>
        </p:nvGraphicFramePr>
        <p:xfrm>
          <a:off x="124998" y="723113"/>
          <a:ext cx="11941994" cy="1066800"/>
        </p:xfrm>
        <a:graphic>
          <a:graphicData uri="http://schemas.openxmlformats.org/drawingml/2006/table">
            <a:tbl>
              <a:tblPr firstRow="1" bandRow="1">
                <a:solidFill>
                  <a:srgbClr val="FF0000">
                    <a:alpha val="14118"/>
                  </a:srgbClr>
                </a:solidFill>
                <a:tableStyleId>{073A0DAA-6AF3-43AB-8588-CEC1D06C72B9}</a:tableStyleId>
              </a:tblPr>
              <a:tblGrid>
                <a:gridCol w="3206031">
                  <a:extLst>
                    <a:ext uri="{9D8B030D-6E8A-4147-A177-3AD203B41FA5}">
                      <a16:colId xmlns:a16="http://schemas.microsoft.com/office/drawing/2014/main" val="3970722688"/>
                    </a:ext>
                  </a:extLst>
                </a:gridCol>
                <a:gridCol w="4288971">
                  <a:extLst>
                    <a:ext uri="{9D8B030D-6E8A-4147-A177-3AD203B41FA5}">
                      <a16:colId xmlns:a16="http://schemas.microsoft.com/office/drawing/2014/main" val="3279412662"/>
                    </a:ext>
                  </a:extLst>
                </a:gridCol>
                <a:gridCol w="4446992">
                  <a:extLst>
                    <a:ext uri="{9D8B030D-6E8A-4147-A177-3AD203B41FA5}">
                      <a16:colId xmlns:a16="http://schemas.microsoft.com/office/drawing/2014/main" val="2798790954"/>
                    </a:ext>
                  </a:extLst>
                </a:gridCol>
              </a:tblGrid>
              <a:tr h="9315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EYFS: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Communication and Language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Learn new 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Use new vocabulary through the day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Articulate their ideas and thoughts in well-formed sentences.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Ask questions to find out more and to check they understand what has been said to them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dirty="0">
                          <a:ln>
                            <a:noFill/>
                          </a:ln>
                          <a:solidFill>
                            <a:srgbClr val="000000"/>
                          </a:solidFill>
                          <a:effectLst/>
                          <a:uLnTx/>
                          <a:uFillTx/>
                          <a:latin typeface="Century Gothic" panose="020B0502020202020204" pitchFamily="34" charset="0"/>
                          <a:ea typeface="+mn-ea"/>
                          <a:cs typeface="+mn-cs"/>
                        </a:rPr>
                        <a:t>Mix, paint, blow, rub, pour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tx1"/>
                          </a:solidFill>
                          <a:effectLst/>
                          <a:latin typeface="Century Gothic" panose="020B0502020202020204" pitchFamily="34" charset="0"/>
                          <a:ea typeface="+mn-ea"/>
                          <a:cs typeface="+mn-cs"/>
                        </a:rPr>
                        <a:t>YEAR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NC: D&amp;T Language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tx1"/>
                        </a:solidFill>
                        <a:effectLst/>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1"/>
                          </a:solidFill>
                          <a:effectLst/>
                          <a:latin typeface="Century Gothic" panose="020B0502020202020204" pitchFamily="34" charset="0"/>
                          <a:ea typeface="+mn-ea"/>
                          <a:cs typeface="+mn-cs"/>
                        </a:rPr>
                        <a:t> </a:t>
                      </a:r>
                      <a:r>
                        <a:rPr kumimoji="0" lang="en-GB" sz="900" b="0" i="0" u="none" strike="noStrike" kern="1200" cap="none" spc="0" normalizeH="0" baseline="0" dirty="0">
                          <a:ln>
                            <a:noFill/>
                          </a:ln>
                          <a:solidFill>
                            <a:srgbClr val="000000"/>
                          </a:solidFill>
                          <a:effectLst/>
                          <a:uLnTx/>
                          <a:uFillTx/>
                          <a:latin typeface="Century Gothic" panose="020B0502020202020204" pitchFamily="34" charset="0"/>
                          <a:ea typeface="+mn-ea"/>
                          <a:cs typeface="+mn-cs"/>
                        </a:rPr>
                        <a:t>material, axle, wheel, evaluate</a:t>
                      </a:r>
                      <a:endParaRPr kumimoji="0" lang="en-GB" sz="800" b="0" i="0" u="none" strike="noStrike" kern="1200" cap="none" spc="0" normalizeH="0" baseline="0" dirty="0">
                        <a:ln>
                          <a:noFill/>
                        </a:ln>
                        <a:solidFill>
                          <a:srgbClr val="000000"/>
                        </a:solidFill>
                        <a:effectLst/>
                        <a:uLnTx/>
                        <a:uFillTx/>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tx1"/>
                          </a:solidFill>
                          <a:effectLst/>
                          <a:latin typeface="Century Gothic" panose="020B0502020202020204" pitchFamily="34" charset="0"/>
                          <a:ea typeface="+mn-ea"/>
                          <a:cs typeface="+mn-cs"/>
                        </a:rPr>
                        <a:t>YEAR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chemeClr val="tx1"/>
                          </a:solidFill>
                          <a:effectLst/>
                          <a:latin typeface="Century Gothic" panose="020B0502020202020204" pitchFamily="34" charset="0"/>
                          <a:ea typeface="+mn-ea"/>
                          <a:cs typeface="+mn-cs"/>
                        </a:rPr>
                        <a:t> </a:t>
                      </a:r>
                      <a:r>
                        <a:rPr kumimoji="0" lang="en-GB" sz="800" b="1" i="1" u="sng" strike="noStrike" kern="1200" cap="none" spc="0" normalizeH="0" baseline="0" dirty="0">
                          <a:ln>
                            <a:noFill/>
                          </a:ln>
                          <a:solidFill>
                            <a:prstClr val="black"/>
                          </a:solidFill>
                          <a:effectLst/>
                          <a:uLnTx/>
                          <a:uFillTx/>
                          <a:latin typeface="Century Gothic" panose="020B0502020202020204" pitchFamily="34" charset="0"/>
                          <a:ea typeface="+mn-ea"/>
                          <a:cs typeface="+mn-cs"/>
                        </a:rPr>
                        <a:t>NC: D&amp;T Language</a:t>
                      </a:r>
                    </a:p>
                    <a:p>
                      <a:endParaRPr lang="en-GB" sz="900" b="0"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chemeClr val="tx1"/>
                          </a:solidFill>
                          <a:effectLst/>
                          <a:latin typeface="Century Gothic" panose="020B0502020202020204" pitchFamily="34" charset="0"/>
                          <a:ea typeface="+mn-ea"/>
                          <a:cs typeface="+mn-cs"/>
                        </a:rPr>
                        <a:t> lever, slider, pop up, interactive, evaluate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kern="1200" dirty="0">
                          <a:solidFill>
                            <a:schemeClr val="tx1"/>
                          </a:solidFill>
                          <a:effectLst/>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124381799"/>
                  </a:ext>
                </a:extLst>
              </a:tr>
            </a:tbl>
          </a:graphicData>
        </a:graphic>
      </p:graphicFrame>
      <p:sp>
        <p:nvSpPr>
          <p:cNvPr id="8" name="TextBox 7">
            <a:extLst>
              <a:ext uri="{FF2B5EF4-FFF2-40B4-BE49-F238E27FC236}">
                <a16:creationId xmlns:a16="http://schemas.microsoft.com/office/drawing/2014/main" id="{3248DFF0-FF6D-F5B3-C0CF-2E7522102FC6}"/>
              </a:ext>
            </a:extLst>
          </p:cNvPr>
          <p:cNvSpPr txBox="1"/>
          <p:nvPr/>
        </p:nvSpPr>
        <p:spPr>
          <a:xfrm>
            <a:off x="124995" y="1917783"/>
            <a:ext cx="2082315" cy="261610"/>
          </a:xfrm>
          <a:prstGeom prst="rect">
            <a:avLst/>
          </a:prstGeom>
          <a:noFill/>
        </p:spPr>
        <p:txBody>
          <a:bodyPr wrap="square" rtlCol="0">
            <a:spAutoFit/>
          </a:bodyPr>
          <a:lstStyle/>
          <a:p>
            <a:r>
              <a:rPr lang="en-GB" sz="1100" b="1">
                <a:latin typeface="Century Gothic" panose="020B0502020202020204" pitchFamily="34" charset="0"/>
              </a:rPr>
              <a:t>Knowledge Progression</a:t>
            </a:r>
            <a:endParaRPr lang="en-GB" sz="1100">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3965F349-6191-0665-B5FB-99D2D93968DC}"/>
              </a:ext>
            </a:extLst>
          </p:cNvPr>
          <p:cNvGraphicFramePr>
            <a:graphicFrameLocks noGrp="1"/>
          </p:cNvGraphicFramePr>
          <p:nvPr>
            <p:extLst>
              <p:ext uri="{D42A27DB-BD31-4B8C-83A1-F6EECF244321}">
                <p14:modId xmlns:p14="http://schemas.microsoft.com/office/powerpoint/2010/main" val="860370296"/>
              </p:ext>
            </p:extLst>
          </p:nvPr>
        </p:nvGraphicFramePr>
        <p:xfrm>
          <a:off x="124994" y="4324278"/>
          <a:ext cx="11941994" cy="2651760"/>
        </p:xfrm>
        <a:graphic>
          <a:graphicData uri="http://schemas.openxmlformats.org/drawingml/2006/table">
            <a:tbl>
              <a:tblPr firstRow="1" bandRow="1">
                <a:solidFill>
                  <a:srgbClr val="FF0000">
                    <a:alpha val="14118"/>
                  </a:srgbClr>
                </a:solidFill>
                <a:tableStyleId>{073A0DAA-6AF3-43AB-8588-CEC1D06C72B9}</a:tableStyleId>
              </a:tblPr>
              <a:tblGrid>
                <a:gridCol w="3227806">
                  <a:extLst>
                    <a:ext uri="{9D8B030D-6E8A-4147-A177-3AD203B41FA5}">
                      <a16:colId xmlns:a16="http://schemas.microsoft.com/office/drawing/2014/main" val="3970722688"/>
                    </a:ext>
                  </a:extLst>
                </a:gridCol>
                <a:gridCol w="1502229">
                  <a:extLst>
                    <a:ext uri="{9D8B030D-6E8A-4147-A177-3AD203B41FA5}">
                      <a16:colId xmlns:a16="http://schemas.microsoft.com/office/drawing/2014/main" val="3279412662"/>
                    </a:ext>
                  </a:extLst>
                </a:gridCol>
                <a:gridCol w="1360714">
                  <a:extLst>
                    <a:ext uri="{9D8B030D-6E8A-4147-A177-3AD203B41FA5}">
                      <a16:colId xmlns:a16="http://schemas.microsoft.com/office/drawing/2014/main" val="1613444012"/>
                    </a:ext>
                  </a:extLst>
                </a:gridCol>
                <a:gridCol w="1382485">
                  <a:extLst>
                    <a:ext uri="{9D8B030D-6E8A-4147-A177-3AD203B41FA5}">
                      <a16:colId xmlns:a16="http://schemas.microsoft.com/office/drawing/2014/main" val="2016966685"/>
                    </a:ext>
                  </a:extLst>
                </a:gridCol>
                <a:gridCol w="1632858">
                  <a:extLst>
                    <a:ext uri="{9D8B030D-6E8A-4147-A177-3AD203B41FA5}">
                      <a16:colId xmlns:a16="http://schemas.microsoft.com/office/drawing/2014/main" val="2798790954"/>
                    </a:ext>
                  </a:extLst>
                </a:gridCol>
                <a:gridCol w="1426028">
                  <a:extLst>
                    <a:ext uri="{9D8B030D-6E8A-4147-A177-3AD203B41FA5}">
                      <a16:colId xmlns:a16="http://schemas.microsoft.com/office/drawing/2014/main" val="3116772951"/>
                    </a:ext>
                  </a:extLst>
                </a:gridCol>
                <a:gridCol w="1409874">
                  <a:extLst>
                    <a:ext uri="{9D8B030D-6E8A-4147-A177-3AD203B41FA5}">
                      <a16:colId xmlns:a16="http://schemas.microsoft.com/office/drawing/2014/main" val="433800302"/>
                    </a:ext>
                  </a:extLst>
                </a:gridCol>
              </a:tblGrid>
              <a:tr h="1701935">
                <a:tc>
                  <a:txBody>
                    <a:bodyPr/>
                    <a:lstStyle/>
                    <a:p>
                      <a:r>
                        <a:rPr lang="en-GB" sz="800" b="1" kern="1200" dirty="0">
                          <a:solidFill>
                            <a:schemeClr val="tx1"/>
                          </a:solidFill>
                          <a:effectLst/>
                          <a:latin typeface="Century Gothic" panose="020B0502020202020204" pitchFamily="34" charset="0"/>
                          <a:ea typeface="+mn-ea"/>
                          <a:cs typeface="+mn-cs"/>
                        </a:rPr>
                        <a:t>EYFS:</a:t>
                      </a:r>
                      <a:endParaRPr lang="en-GB" sz="800" b="0" i="0" dirty="0">
                        <a:solidFill>
                          <a:srgbClr val="000000"/>
                        </a:solidFill>
                        <a:effectLst/>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Expressive Arts and Design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Creating with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Safely use and explore a variety of materials, tools and techniques, experimenting with colour, design, texture, form and function (ELG).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0" dirty="0">
                          <a:solidFill>
                            <a:srgbClr val="000000"/>
                          </a:solidFill>
                          <a:effectLst/>
                          <a:latin typeface="Century Gothic" panose="020B0502020202020204" pitchFamily="34" charset="0"/>
                        </a:rPr>
                        <a:t>Share their creations, explaining the process they have used (ELG). </a:t>
                      </a:r>
                      <a:endParaRPr kumimoji="0" lang="en-GB" sz="800" b="1" i="1"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1" i="1"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Explore bubble painting and bubble wrap printing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Explore wax resist paintings to create sea art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Create big art with ‘rain painting’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kern="1200">
                          <a:solidFill>
                            <a:schemeClr val="tx1"/>
                          </a:solidFill>
                          <a:effectLst/>
                          <a:latin typeface="Century Gothic" panose="020B0502020202020204" pitchFamily="34" charset="0"/>
                          <a:ea typeface="+mn-ea"/>
                          <a:cs typeface="+mn-cs"/>
                        </a:rPr>
                        <a:t>YEAR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a:ln>
                            <a:noFill/>
                          </a:ln>
                          <a:solidFill>
                            <a:prstClr val="black"/>
                          </a:solidFill>
                          <a:effectLst/>
                          <a:uLnTx/>
                          <a:uFillTx/>
                          <a:latin typeface="Century Gothic" panose="020B0502020202020204" pitchFamily="34" charset="0"/>
                          <a:ea typeface="+mn-ea"/>
                          <a:cs typeface="+mn-cs"/>
                        </a:rPr>
                        <a:t>NC: </a:t>
                      </a:r>
                      <a:r>
                        <a:rPr kumimoji="0" lang="en-GB" sz="800" b="1" i="1" u="sng" strike="noStrike" kern="1200" cap="none" spc="0" normalizeH="0" baseline="0" noProof="0">
                          <a:ln>
                            <a:noFill/>
                          </a:ln>
                          <a:solidFill>
                            <a:prstClr val="black"/>
                          </a:solidFill>
                          <a:effectLst/>
                          <a:uLnTx/>
                          <a:uFillTx/>
                          <a:latin typeface="Century Gothic" panose="020B0502020202020204" pitchFamily="34" charset="0"/>
                          <a:ea typeface="+mn-ea"/>
                          <a:cs typeface="+mn-cs"/>
                        </a:rPr>
                        <a:t>Design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a:t>
                      </a:r>
                      <a:r>
                        <a:rPr kumimoji="0" lang="en-GB" sz="8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esign purposeful, functional, appealing products for themselves and other users based on design criteria </a:t>
                      </a:r>
                      <a:endParaRPr kumimoji="0" lang="en-GB" sz="800" b="1" i="1"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0">
                          <a:solidFill>
                            <a:srgbClr val="000000"/>
                          </a:solidFill>
                          <a:effectLst/>
                          <a:latin typeface="Century Gothic" panose="020B0502020202020204" pitchFamily="34" charset="0"/>
                        </a:rPr>
                        <a:t>Generate, develop, model and communicate their ideas through talking, drawing, templates, mock-ups and, where appropriate, information and communication technology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i="1" kern="120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a:solidFill>
                            <a:schemeClr val="tx1"/>
                          </a:solidFill>
                          <a:effectLst/>
                          <a:latin typeface="Century Gothic" panose="020B0502020202020204" pitchFamily="34" charset="0"/>
                          <a:ea typeface="+mn-ea"/>
                          <a:cs typeface="+mn-cs"/>
                        </a:rPr>
                        <a:t>Design and make a carousel with a moving part (axle and wheel)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GB" sz="800" b="0" i="0"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1" kern="1200" dirty="0">
                          <a:solidFill>
                            <a:schemeClr val="tx1"/>
                          </a:solidFill>
                          <a:effectLst/>
                          <a:latin typeface="Century Gothic" panose="020B0502020202020204" pitchFamily="34" charset="0"/>
                          <a:ea typeface="+mn-ea"/>
                          <a:cs typeface="+mn-cs"/>
                        </a:rPr>
                        <a:t>NC: </a:t>
                      </a:r>
                      <a:r>
                        <a:rPr lang="en-GB" sz="800" b="1" i="1" u="sng" kern="1200" dirty="0">
                          <a:solidFill>
                            <a:schemeClr val="tx1"/>
                          </a:solidFill>
                          <a:effectLst/>
                          <a:latin typeface="Century Gothic" panose="020B0502020202020204" pitchFamily="34" charset="0"/>
                          <a:ea typeface="+mn-ea"/>
                          <a:cs typeface="+mn-cs"/>
                        </a:rPr>
                        <a:t>Make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0" u="none" kern="1200" dirty="0">
                          <a:solidFill>
                            <a:schemeClr val="tx1"/>
                          </a:solidFill>
                          <a:effectLst/>
                          <a:latin typeface="Century Gothic" panose="020B0502020202020204" pitchFamily="34" charset="0"/>
                          <a:ea typeface="+mn-ea"/>
                          <a:cs typeface="+mn-cs"/>
                        </a:rPr>
                        <a:t>S</a:t>
                      </a:r>
                      <a:r>
                        <a:rPr lang="en-GB" sz="800" b="1" i="0" u="none" dirty="0">
                          <a:solidFill>
                            <a:srgbClr val="000000"/>
                          </a:solidFill>
                          <a:effectLst/>
                          <a:latin typeface="Century Gothic" panose="020B0502020202020204" pitchFamily="34" charset="0"/>
                        </a:rPr>
                        <a:t>elect from and use a range of tools and equipment to perform practical tasks [for example, cutting, shaping, joining and finishing]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0" dirty="0">
                          <a:solidFill>
                            <a:srgbClr val="000000"/>
                          </a:solidFill>
                          <a:effectLst/>
                          <a:latin typeface="Century Gothic" panose="020B0502020202020204" pitchFamily="34" charset="0"/>
                        </a:rPr>
                        <a:t>Select from and use a wide range of materials and components, including construction materials, textiles and ingredients, according to their characteristics </a:t>
                      </a:r>
                      <a:r>
                        <a:rPr lang="en-GB" sz="800" b="0" i="0" dirty="0">
                          <a:solidFill>
                            <a:srgbClr val="000000"/>
                          </a:solidFill>
                          <a:effectLst/>
                          <a:latin typeface="Century Gothic" panose="020B0502020202020204" pitchFamily="34" charset="0"/>
                        </a:rPr>
                        <a:t> </a:t>
                      </a:r>
                    </a:p>
                    <a:p>
                      <a:endParaRPr lang="en-GB" sz="800" b="1" i="1" kern="1200" dirty="0">
                        <a:solidFill>
                          <a:schemeClr val="tx1"/>
                        </a:solidFill>
                        <a:effectLst/>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1"/>
                          </a:solidFill>
                          <a:effectLst/>
                          <a:latin typeface="Century Gothic" panose="020B0502020202020204" pitchFamily="34" charset="0"/>
                          <a:ea typeface="+mn-ea"/>
                          <a:cs typeface="+mn-cs"/>
                        </a:rPr>
                        <a:t>Explore, select and use appropriate tools to cut and join materials</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1"/>
                          </a:solidFill>
                          <a:effectLst/>
                          <a:latin typeface="Century Gothic" panose="020B0502020202020204" pitchFamily="34" charset="0"/>
                          <a:ea typeface="+mn-ea"/>
                          <a:cs typeface="+mn-cs"/>
                        </a:rPr>
                        <a:t>	</a:t>
                      </a:r>
                      <a:endParaRPr lang="en-GB" sz="800" b="0" i="0" kern="1200" dirty="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i="1" u="sng"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1" u="none" kern="1200" dirty="0">
                          <a:solidFill>
                            <a:schemeClr val="tx1"/>
                          </a:solidFill>
                          <a:effectLst/>
                          <a:latin typeface="Century Gothic" panose="020B0502020202020204" pitchFamily="34" charset="0"/>
                          <a:ea typeface="+mn-ea"/>
                          <a:cs typeface="+mn-cs"/>
                        </a:rPr>
                        <a:t>NC: </a:t>
                      </a:r>
                      <a:r>
                        <a:rPr lang="en-GB" sz="800" b="1" i="1" u="sng" kern="1200" dirty="0">
                          <a:solidFill>
                            <a:schemeClr val="tx1"/>
                          </a:solidFill>
                          <a:effectLst/>
                          <a:latin typeface="Century Gothic" panose="020B0502020202020204" pitchFamily="34" charset="0"/>
                          <a:ea typeface="+mn-ea"/>
                          <a:cs typeface="+mn-cs"/>
                        </a:rPr>
                        <a:t>Evaluate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1" u="none" dirty="0">
                          <a:solidFill>
                            <a:srgbClr val="000000"/>
                          </a:solidFill>
                          <a:effectLst/>
                          <a:latin typeface="Century Gothic" panose="020B0502020202020204" pitchFamily="34" charset="0"/>
                        </a:rPr>
                        <a:t>Evaluate their ideas and products against design criteria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0" i="0"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1"/>
                          </a:solidFill>
                          <a:effectLst/>
                          <a:latin typeface="Century Gothic" panose="020B0502020202020204" pitchFamily="34" charset="0"/>
                          <a:ea typeface="+mn-ea"/>
                          <a:cs typeface="+mn-cs"/>
                        </a:rPr>
                        <a:t>Use met and not met to evaluate the finished product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0" i="0" kern="1200" dirty="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kern="1200">
                          <a:solidFill>
                            <a:schemeClr val="tx1"/>
                          </a:solidFill>
                          <a:effectLst/>
                          <a:latin typeface="Century Gothic" panose="020B0502020202020204" pitchFamily="34" charset="0"/>
                          <a:ea typeface="+mn-ea"/>
                          <a:cs typeface="+mn-cs"/>
                        </a:rPr>
                        <a:t>YEAR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a:ln>
                            <a:noFill/>
                          </a:ln>
                          <a:solidFill>
                            <a:prstClr val="black"/>
                          </a:solidFill>
                          <a:effectLst/>
                          <a:uLnTx/>
                          <a:uFillTx/>
                          <a:latin typeface="Century Gothic" panose="020B0502020202020204" pitchFamily="34" charset="0"/>
                          <a:ea typeface="+mn-ea"/>
                          <a:cs typeface="+mn-cs"/>
                        </a:rPr>
                        <a:t>NC: </a:t>
                      </a:r>
                      <a:r>
                        <a:rPr kumimoji="0" lang="en-GB" sz="800" b="1" i="1" u="sng" strike="noStrike" kern="1200" cap="none" spc="0" normalizeH="0" baseline="0" noProof="0">
                          <a:ln>
                            <a:noFill/>
                          </a:ln>
                          <a:solidFill>
                            <a:prstClr val="black"/>
                          </a:solidFill>
                          <a:effectLst/>
                          <a:uLnTx/>
                          <a:uFillTx/>
                          <a:latin typeface="Century Gothic" panose="020B0502020202020204" pitchFamily="34" charset="0"/>
                          <a:ea typeface="+mn-ea"/>
                          <a:cs typeface="+mn-cs"/>
                        </a:rPr>
                        <a:t>Design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a:t>
                      </a:r>
                      <a:r>
                        <a:rPr kumimoji="0" lang="en-GB" sz="8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esign purposeful, functional, appealing products for themselves and other users based on design criteria </a:t>
                      </a:r>
                      <a:endParaRPr kumimoji="0" lang="en-GB" sz="800" b="1" i="1"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0">
                          <a:solidFill>
                            <a:srgbClr val="000000"/>
                          </a:solidFill>
                          <a:effectLst/>
                          <a:latin typeface="Century Gothic" panose="020B0502020202020204" pitchFamily="34" charset="0"/>
                        </a:rPr>
                        <a:t>Generate, develop, model and communicate their ideas through talking, drawing, templates, mock-ups and, where appropriate, information and communication technology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i="1" kern="120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a:solidFill>
                            <a:schemeClr val="tx1"/>
                          </a:solidFill>
                          <a:effectLst/>
                          <a:latin typeface="Century Gothic" panose="020B0502020202020204" pitchFamily="34" charset="0"/>
                          <a:ea typeface="+mn-ea"/>
                          <a:cs typeface="+mn-cs"/>
                        </a:rPr>
                        <a:t>Design and make a pop up pirate picture using levers and sliders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GB" sz="800" b="0" i="0"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1" kern="1200" dirty="0">
                          <a:solidFill>
                            <a:schemeClr val="tx1"/>
                          </a:solidFill>
                          <a:effectLst/>
                          <a:latin typeface="Century Gothic" panose="020B0502020202020204" pitchFamily="34" charset="0"/>
                          <a:ea typeface="+mn-ea"/>
                          <a:cs typeface="+mn-cs"/>
                        </a:rPr>
                        <a:t>NC: </a:t>
                      </a:r>
                      <a:r>
                        <a:rPr lang="en-GB" sz="800" b="1" i="1" u="sng" kern="1200" dirty="0">
                          <a:solidFill>
                            <a:schemeClr val="tx1"/>
                          </a:solidFill>
                          <a:effectLst/>
                          <a:latin typeface="Century Gothic" panose="020B0502020202020204" pitchFamily="34" charset="0"/>
                          <a:ea typeface="+mn-ea"/>
                          <a:cs typeface="+mn-cs"/>
                        </a:rPr>
                        <a:t>Make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0" u="none" kern="1200" dirty="0">
                          <a:solidFill>
                            <a:schemeClr val="tx1"/>
                          </a:solidFill>
                          <a:effectLst/>
                          <a:latin typeface="Century Gothic" panose="020B0502020202020204" pitchFamily="34" charset="0"/>
                          <a:ea typeface="+mn-ea"/>
                          <a:cs typeface="+mn-cs"/>
                        </a:rPr>
                        <a:t>S</a:t>
                      </a:r>
                      <a:r>
                        <a:rPr lang="en-GB" sz="800" b="1" i="0" u="none" dirty="0">
                          <a:solidFill>
                            <a:srgbClr val="000000"/>
                          </a:solidFill>
                          <a:effectLst/>
                          <a:latin typeface="Century Gothic" panose="020B0502020202020204" pitchFamily="34" charset="0"/>
                        </a:rPr>
                        <a:t>elect from and use a range of tools and equipment to perform practical tasks [for example, cutting, shaping, joining and finishing]  </a:t>
                      </a:r>
                    </a:p>
                    <a:p>
                      <a:endParaRPr lang="en-GB" sz="800" b="1" i="1" kern="1200" dirty="0">
                        <a:solidFill>
                          <a:schemeClr val="tx1"/>
                        </a:solidFill>
                        <a:effectLst/>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0"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1"/>
                          </a:solidFill>
                          <a:effectLst/>
                          <a:latin typeface="Century Gothic" panose="020B0502020202020204" pitchFamily="34" charset="0"/>
                          <a:ea typeface="+mn-ea"/>
                          <a:cs typeface="+mn-cs"/>
                        </a:rPr>
                        <a:t>Explore, select and use appropriate tools to cut and join materials</a:t>
                      </a:r>
                    </a:p>
                    <a:p>
                      <a:pPr marL="0" marR="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1"/>
                          </a:solidFill>
                          <a:effectLst/>
                          <a:latin typeface="Century Gothic" panose="020B0502020202020204" pitchFamily="34" charset="0"/>
                          <a:ea typeface="+mn-ea"/>
                          <a:cs typeface="+mn-cs"/>
                        </a:rPr>
                        <a:t>	</a:t>
                      </a:r>
                      <a:endParaRPr lang="en-GB" sz="800" b="0" i="0" kern="1200" dirty="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i="1" u="sng"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1" u="none" kern="1200" dirty="0">
                          <a:solidFill>
                            <a:schemeClr val="tx1"/>
                          </a:solidFill>
                          <a:effectLst/>
                          <a:latin typeface="Century Gothic" panose="020B0502020202020204" pitchFamily="34" charset="0"/>
                          <a:ea typeface="+mn-ea"/>
                          <a:cs typeface="+mn-cs"/>
                        </a:rPr>
                        <a:t>NC: </a:t>
                      </a:r>
                      <a:r>
                        <a:rPr lang="en-GB" sz="800" b="1" i="1" u="sng" kern="1200" dirty="0">
                          <a:solidFill>
                            <a:schemeClr val="tx1"/>
                          </a:solidFill>
                          <a:effectLst/>
                          <a:latin typeface="Century Gothic" panose="020B0502020202020204" pitchFamily="34" charset="0"/>
                          <a:ea typeface="+mn-ea"/>
                          <a:cs typeface="+mn-cs"/>
                        </a:rPr>
                        <a:t>Evaluate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1" u="none" dirty="0">
                          <a:solidFill>
                            <a:srgbClr val="000000"/>
                          </a:solidFill>
                          <a:effectLst/>
                          <a:latin typeface="Century Gothic" panose="020B0502020202020204" pitchFamily="34" charset="0"/>
                        </a:rPr>
                        <a:t>Evaluate their ideas and products against design criteria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i="1" u="none" dirty="0">
                        <a:solidFill>
                          <a:srgbClr val="000000"/>
                        </a:solidFill>
                        <a:effectLst/>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i="1" u="none" dirty="0">
                        <a:solidFill>
                          <a:srgbClr val="000000"/>
                        </a:solidFill>
                        <a:effectLst/>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1"/>
                          </a:solidFill>
                          <a:effectLst/>
                          <a:latin typeface="Century Gothic" panose="020B0502020202020204" pitchFamily="34" charset="0"/>
                          <a:ea typeface="+mn-ea"/>
                          <a:cs typeface="+mn-cs"/>
                        </a:rPr>
                        <a:t>Use met,  not met and exceeded to evaluate the finished product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124381799"/>
                  </a:ext>
                </a:extLst>
              </a:tr>
            </a:tbl>
          </a:graphicData>
        </a:graphic>
      </p:graphicFrame>
      <p:sp>
        <p:nvSpPr>
          <p:cNvPr id="10" name="TextBox 9">
            <a:extLst>
              <a:ext uri="{FF2B5EF4-FFF2-40B4-BE49-F238E27FC236}">
                <a16:creationId xmlns:a16="http://schemas.microsoft.com/office/drawing/2014/main" id="{39CCFBE3-EF9E-E315-F41C-6B4052B53DFC}"/>
              </a:ext>
            </a:extLst>
          </p:cNvPr>
          <p:cNvSpPr txBox="1"/>
          <p:nvPr/>
        </p:nvSpPr>
        <p:spPr>
          <a:xfrm>
            <a:off x="2964512" y="129514"/>
            <a:ext cx="5858426" cy="461665"/>
          </a:xfrm>
          <a:prstGeom prst="rect">
            <a:avLst/>
          </a:prstGeom>
          <a:noFill/>
          <a:ln w="15875">
            <a:solidFill>
              <a:schemeClr val="tx1"/>
            </a:solidFill>
          </a:ln>
        </p:spPr>
        <p:txBody>
          <a:bodyPr wrap="square" rtlCol="0">
            <a:spAutoFit/>
          </a:bodyPr>
          <a:lstStyle/>
          <a:p>
            <a:pPr algn="ctr"/>
            <a:r>
              <a:rPr lang="en-GB" sz="2400" b="1">
                <a:solidFill>
                  <a:srgbClr val="0070C0"/>
                </a:solidFill>
                <a:latin typeface="Century Gothic" panose="020B0502020202020204" pitchFamily="34" charset="0"/>
              </a:rPr>
              <a:t>EAD/D&amp;T</a:t>
            </a:r>
          </a:p>
        </p:txBody>
      </p:sp>
    </p:spTree>
    <p:extLst>
      <p:ext uri="{BB962C8B-B14F-4D97-AF65-F5344CB8AC3E}">
        <p14:creationId xmlns:p14="http://schemas.microsoft.com/office/powerpoint/2010/main" val="248045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806461-C504-9CFD-398F-3D08C8620D11}"/>
              </a:ext>
            </a:extLst>
          </p:cNvPr>
          <p:cNvSpPr txBox="1"/>
          <p:nvPr/>
        </p:nvSpPr>
        <p:spPr>
          <a:xfrm>
            <a:off x="124998" y="4405835"/>
            <a:ext cx="2082315" cy="261610"/>
          </a:xfrm>
          <a:prstGeom prst="rect">
            <a:avLst/>
          </a:prstGeom>
          <a:noFill/>
        </p:spPr>
        <p:txBody>
          <a:bodyPr wrap="square" rtlCol="0">
            <a:spAutoFit/>
          </a:bodyPr>
          <a:lstStyle/>
          <a:p>
            <a:r>
              <a:rPr lang="en-GB" sz="1100" b="1">
                <a:latin typeface="Century Gothic" panose="020B0502020202020204" pitchFamily="34" charset="0"/>
              </a:rPr>
              <a:t>Skills Progression</a:t>
            </a:r>
            <a:endParaRPr lang="en-GB" sz="1100">
              <a:latin typeface="Century Gothic" panose="020B0502020202020204" pitchFamily="34" charset="0"/>
            </a:endParaRPr>
          </a:p>
        </p:txBody>
      </p:sp>
      <p:graphicFrame>
        <p:nvGraphicFramePr>
          <p:cNvPr id="5" name="Table 4">
            <a:extLst>
              <a:ext uri="{FF2B5EF4-FFF2-40B4-BE49-F238E27FC236}">
                <a16:creationId xmlns:a16="http://schemas.microsoft.com/office/drawing/2014/main" id="{7E580E58-D233-167B-6710-5982EA4F68FC}"/>
              </a:ext>
            </a:extLst>
          </p:cNvPr>
          <p:cNvGraphicFramePr>
            <a:graphicFrameLocks noGrp="1"/>
          </p:cNvGraphicFramePr>
          <p:nvPr>
            <p:extLst>
              <p:ext uri="{D42A27DB-BD31-4B8C-83A1-F6EECF244321}">
                <p14:modId xmlns:p14="http://schemas.microsoft.com/office/powerpoint/2010/main" val="3269830689"/>
              </p:ext>
            </p:extLst>
          </p:nvPr>
        </p:nvGraphicFramePr>
        <p:xfrm>
          <a:off x="124998" y="2780940"/>
          <a:ext cx="11941994" cy="1613733"/>
        </p:xfrm>
        <a:graphic>
          <a:graphicData uri="http://schemas.openxmlformats.org/drawingml/2006/table">
            <a:tbl>
              <a:tblPr firstRow="1" bandRow="1">
                <a:solidFill>
                  <a:srgbClr val="FF0000">
                    <a:alpha val="14118"/>
                  </a:srgbClr>
                </a:solidFill>
                <a:tableStyleId>{073A0DAA-6AF3-43AB-8588-CEC1D06C72B9}</a:tableStyleId>
              </a:tblPr>
              <a:tblGrid>
                <a:gridCol w="3414783">
                  <a:extLst>
                    <a:ext uri="{9D8B030D-6E8A-4147-A177-3AD203B41FA5}">
                      <a16:colId xmlns:a16="http://schemas.microsoft.com/office/drawing/2014/main" val="3970722688"/>
                    </a:ext>
                  </a:extLst>
                </a:gridCol>
                <a:gridCol w="3710105">
                  <a:extLst>
                    <a:ext uri="{9D8B030D-6E8A-4147-A177-3AD203B41FA5}">
                      <a16:colId xmlns:a16="http://schemas.microsoft.com/office/drawing/2014/main" val="3279412662"/>
                    </a:ext>
                  </a:extLst>
                </a:gridCol>
                <a:gridCol w="4817106">
                  <a:extLst>
                    <a:ext uri="{9D8B030D-6E8A-4147-A177-3AD203B41FA5}">
                      <a16:colId xmlns:a16="http://schemas.microsoft.com/office/drawing/2014/main" val="2798790954"/>
                    </a:ext>
                  </a:extLst>
                </a:gridCol>
              </a:tblGrid>
              <a:tr h="1613733">
                <a:tc>
                  <a:txBody>
                    <a:bodyPr/>
                    <a:lstStyle/>
                    <a:p>
                      <a:r>
                        <a:rPr lang="en-GB" sz="800" b="1" kern="1200" dirty="0">
                          <a:solidFill>
                            <a:schemeClr val="tx1"/>
                          </a:solidFill>
                          <a:effectLst/>
                          <a:latin typeface="Century Gothic" panose="020B0502020202020204" pitchFamily="34" charset="0"/>
                          <a:ea typeface="+mn-ea"/>
                          <a:cs typeface="+mn-cs"/>
                        </a:rPr>
                        <a:t>EYFS: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Understanding the World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People, Culture and Communities</a:t>
                      </a:r>
                      <a:endParaRPr lang="en-GB" sz="800" b="1" kern="1200" dirty="0">
                        <a:solidFill>
                          <a:schemeClr val="tx1"/>
                        </a:solidFill>
                        <a:effectLst/>
                        <a:latin typeface="Century Gothic" panose="020B0502020202020204" pitchFamily="34" charset="0"/>
                        <a:ea typeface="+mn-ea"/>
                        <a:cs typeface="+mn-cs"/>
                      </a:endParaRPr>
                    </a:p>
                    <a:p>
                      <a:pPr algn="l" rtl="0" fontAlgn="base"/>
                      <a:r>
                        <a:rPr kumimoji="0" lang="en-GB" sz="800" b="1" i="1" u="none" strike="noStrike" kern="1200" cap="none" spc="0" normalizeH="0" baseline="0" dirty="0">
                          <a:ln>
                            <a:noFill/>
                          </a:ln>
                          <a:solidFill>
                            <a:schemeClr val="tx1"/>
                          </a:solidFill>
                          <a:effectLst/>
                          <a:uLnTx/>
                          <a:uFillTx/>
                          <a:latin typeface="Century Gothic" panose="020B0502020202020204" pitchFamily="34" charset="0"/>
                          <a:cs typeface="Tahoma" panose="020B0604030504040204" pitchFamily="34" charset="0"/>
                        </a:rPr>
                        <a:t>Talk about members of their immediate family and community. </a:t>
                      </a:r>
                    </a:p>
                    <a:p>
                      <a:pPr algn="l" rtl="0" fontAlgn="base"/>
                      <a:r>
                        <a:rPr kumimoji="0" lang="en-GB" sz="800" b="1" i="1" u="none" strike="noStrike" kern="1200" cap="none" spc="0" normalizeH="0" baseline="0" dirty="0">
                          <a:ln>
                            <a:noFill/>
                          </a:ln>
                          <a:solidFill>
                            <a:schemeClr val="tx1"/>
                          </a:solidFill>
                          <a:effectLst/>
                          <a:uLnTx/>
                          <a:uFillTx/>
                          <a:latin typeface="Century Gothic" panose="020B0502020202020204" pitchFamily="34" charset="0"/>
                          <a:cs typeface="Tahoma" panose="020B0604030504040204" pitchFamily="34" charset="0"/>
                        </a:rPr>
                        <a:t>Comment on images of familiar situations in the past. </a:t>
                      </a:r>
                    </a:p>
                    <a:p>
                      <a:pPr algn="l" rtl="0" fontAlgn="base"/>
                      <a:r>
                        <a:rPr kumimoji="0" lang="en-GB" sz="800" b="1" i="1" u="none" strike="noStrike" kern="1200" cap="none" spc="0" normalizeH="0" baseline="0" dirty="0">
                          <a:ln>
                            <a:noFill/>
                          </a:ln>
                          <a:solidFill>
                            <a:schemeClr val="tx1"/>
                          </a:solidFill>
                          <a:effectLst/>
                          <a:uLnTx/>
                          <a:uFillTx/>
                          <a:latin typeface="Century Gothic" panose="020B0502020202020204" pitchFamily="34" charset="0"/>
                          <a:cs typeface="Tahoma" panose="020B0604030504040204" pitchFamily="34" charset="0"/>
                        </a:rPr>
                        <a:t>Recognise that people have different beliefs and celebrate special times in different ways.  </a:t>
                      </a:r>
                    </a:p>
                    <a:p>
                      <a:pPr algn="l" rtl="0" fontAlgn="base"/>
                      <a:r>
                        <a:rPr lang="en-GB" sz="800" b="0" i="0" dirty="0">
                          <a:solidFill>
                            <a:srgbClr val="000000"/>
                          </a:solidFill>
                          <a:effectLst/>
                          <a:latin typeface="Century Gothic" panose="020B0502020202020204" pitchFamily="34" charset="0"/>
                        </a:rPr>
                        <a:t> </a:t>
                      </a:r>
                      <a:endParaRPr lang="en-GB" sz="800" b="0" i="0" dirty="0">
                        <a:solidFill>
                          <a:srgbClr val="000000"/>
                        </a:solidFill>
                        <a:effectLst/>
                        <a:latin typeface="Segoe UI" panose="020B0502040204020203" pitchFamily="34" charset="0"/>
                      </a:endParaRPr>
                    </a:p>
                    <a:p>
                      <a:pPr algn="l" rtl="0" fontAlgn="base"/>
                      <a:r>
                        <a:rPr lang="en-GB" sz="800" b="0" i="0" dirty="0">
                          <a:solidFill>
                            <a:srgbClr val="000000"/>
                          </a:solidFill>
                          <a:effectLst/>
                          <a:latin typeface="Century Gothic" panose="020B0502020202020204" pitchFamily="34" charset="0"/>
                        </a:rPr>
                        <a:t>What happens when a baby is born? </a:t>
                      </a:r>
                      <a:endParaRPr lang="en-GB" sz="800" b="0" i="0" dirty="0">
                        <a:solidFill>
                          <a:srgbClr val="000000"/>
                        </a:solidFill>
                        <a:effectLst/>
                        <a:latin typeface="Segoe UI" panose="020B0502040204020203" pitchFamily="34" charset="0"/>
                      </a:endParaRPr>
                    </a:p>
                    <a:p>
                      <a:pPr algn="l" rtl="0" fontAlgn="base"/>
                      <a:r>
                        <a:rPr lang="en-GB" sz="800" b="0" i="0" dirty="0">
                          <a:solidFill>
                            <a:srgbClr val="000000"/>
                          </a:solidFill>
                          <a:effectLst/>
                          <a:latin typeface="Century Gothic" panose="020B0502020202020204" pitchFamily="34" charset="0"/>
                        </a:rPr>
                        <a:t>Muslim welcoming </a:t>
                      </a:r>
                      <a:endParaRPr lang="en-GB" sz="800" b="0" i="0" dirty="0">
                        <a:solidFill>
                          <a:srgbClr val="000000"/>
                        </a:solidFill>
                        <a:effectLst/>
                        <a:latin typeface="Segoe UI" panose="020B0502040204020203" pitchFamily="34" charset="0"/>
                      </a:endParaRPr>
                    </a:p>
                    <a:p>
                      <a:endParaRPr lang="en-GB" sz="800" b="1" kern="1200" dirty="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tx1"/>
                          </a:solidFill>
                          <a:effectLst/>
                          <a:latin typeface="Century Gothic" panose="020B0502020202020204" pitchFamily="34" charset="0"/>
                          <a:ea typeface="+mn-ea"/>
                          <a:cs typeface="+mn-cs"/>
                        </a:rPr>
                        <a:t>YEAR 1:</a:t>
                      </a:r>
                    </a:p>
                    <a:p>
                      <a:r>
                        <a:rPr kumimoji="0" lang="en-GB" sz="800" b="1" i="1" u="none" strike="noStrike" kern="1200" cap="none" spc="0" normalizeH="0" baseline="0" dirty="0">
                          <a:ln>
                            <a:noFill/>
                          </a:ln>
                          <a:solidFill>
                            <a:schemeClr val="tx1"/>
                          </a:solidFill>
                          <a:effectLst/>
                          <a:uLnTx/>
                          <a:uFillTx/>
                          <a:latin typeface="Century Gothic" panose="020B0502020202020204" pitchFamily="34" charset="0"/>
                          <a:ea typeface="Calibri" panose="020F0502020204030204" pitchFamily="34" charset="0"/>
                          <a:cs typeface="Tahoma" panose="020B0604030504040204" pitchFamily="34" charset="0"/>
                        </a:rPr>
                        <a:t>AT1: Begin to understand what it looks like to be a person of faith.</a:t>
                      </a:r>
                    </a:p>
                    <a:p>
                      <a:r>
                        <a:rPr kumimoji="0" lang="en-GB" sz="800" b="1" i="1" u="none" strike="noStrike" kern="1200" cap="none" spc="0" normalizeH="0" baseline="0" dirty="0">
                          <a:ln>
                            <a:noFill/>
                          </a:ln>
                          <a:solidFill>
                            <a:schemeClr val="tx1"/>
                          </a:solidFill>
                          <a:effectLst/>
                          <a:uLnTx/>
                          <a:uFillTx/>
                          <a:latin typeface="Century Gothic" panose="020B0502020202020204" pitchFamily="34" charset="0"/>
                          <a:ea typeface="Calibri" panose="020F0502020204030204" pitchFamily="34" charset="0"/>
                          <a:cs typeface="Tahoma" panose="020B0604030504040204" pitchFamily="34" charset="0"/>
                        </a:rPr>
                        <a:t>Name the different beliefs and practices of Islam.</a:t>
                      </a:r>
                    </a:p>
                    <a:p>
                      <a:endParaRPr kumimoji="0" lang="en-GB" sz="800" b="1" i="1" u="none" strike="noStrike" kern="1200" cap="none" spc="0" normalizeH="0" baseline="0" dirty="0">
                        <a:ln>
                          <a:noFill/>
                        </a:ln>
                        <a:solidFill>
                          <a:schemeClr val="tx1"/>
                        </a:solidFill>
                        <a:effectLst/>
                        <a:uLnTx/>
                        <a:uFillTx/>
                        <a:latin typeface="Century Gothic" panose="020B0502020202020204" pitchFamily="34" charset="0"/>
                        <a:cs typeface="Tahoma" panose="020B0604030504040204" pitchFamily="34" charset="0"/>
                      </a:endParaRPr>
                    </a:p>
                    <a:p>
                      <a:r>
                        <a:rPr lang="en-GB" sz="800" b="0" i="0" dirty="0">
                          <a:solidFill>
                            <a:srgbClr val="000000"/>
                          </a:solidFill>
                          <a:effectLst/>
                          <a:latin typeface="Century Gothic" panose="020B0502020202020204" pitchFamily="34" charset="0"/>
                        </a:rPr>
                        <a:t>Know how Muslims welcome babies and reflect on how names can be part of a person's identity and beliefs. </a:t>
                      </a:r>
                    </a:p>
                    <a:p>
                      <a:r>
                        <a:rPr lang="en-GB" sz="800" b="0" i="0" dirty="0">
                          <a:solidFill>
                            <a:srgbClr val="000000"/>
                          </a:solidFill>
                          <a:effectLst/>
                          <a:latin typeface="Century Gothic" panose="020B0502020202020204" pitchFamily="34" charset="0"/>
                        </a:rPr>
                        <a:t>Know that Muslim children learn how to behave from their religion and reflect on who teaches them how to behave and live a good life. </a:t>
                      </a:r>
                    </a:p>
                    <a:p>
                      <a:endParaRPr kumimoji="0" lang="en-GB" sz="800" b="1" i="1" u="none" strike="noStrike" kern="1200" cap="none" spc="0" normalizeH="0" baseline="0" dirty="0">
                        <a:ln>
                          <a:noFill/>
                        </a:ln>
                        <a:solidFill>
                          <a:schemeClr val="tx1"/>
                        </a:solidFill>
                        <a:effectLst/>
                        <a:uLnTx/>
                        <a:uFillTx/>
                        <a:latin typeface="Century Gothic" panose="020B0502020202020204" pitchFamily="34" charset="0"/>
                        <a:ea typeface="Calibri" panose="020F0502020204030204" pitchFamily="34" charset="0"/>
                        <a:cs typeface="Tahom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sz="800" b="1" kern="1200" dirty="0">
                          <a:solidFill>
                            <a:schemeClr val="tx1"/>
                          </a:solidFill>
                          <a:effectLst/>
                          <a:latin typeface="Century Gothic" panose="020B0502020202020204" pitchFamily="34" charset="0"/>
                          <a:ea typeface="+mn-ea"/>
                          <a:cs typeface="+mn-cs"/>
                        </a:rPr>
                        <a:t>YEAR 2:</a:t>
                      </a:r>
                    </a:p>
                    <a:p>
                      <a:pPr marL="0" algn="l" defTabSz="914400" rtl="0" eaLnBrk="1" latinLnBrk="0" hangingPunct="1"/>
                      <a:r>
                        <a:rPr kumimoji="0" lang="en-GB" sz="800" b="1" i="1" u="none" strike="noStrike" kern="1200" cap="none" spc="0" normalizeH="0" baseline="0" dirty="0">
                          <a:ln>
                            <a:noFill/>
                          </a:ln>
                          <a:solidFill>
                            <a:schemeClr val="tx1"/>
                          </a:solidFill>
                          <a:effectLst/>
                          <a:uLnTx/>
                          <a:uFillTx/>
                          <a:latin typeface="Century Gothic" panose="020B0502020202020204" pitchFamily="34" charset="0"/>
                          <a:ea typeface="Calibri" panose="020F0502020204030204" pitchFamily="34" charset="0"/>
                          <a:cs typeface="Tahoma" panose="020B0604030504040204" pitchFamily="34" charset="0"/>
                        </a:rPr>
                        <a:t>AT1: Name the different beliefs and practices of Christianity, Sikhism and Islam.</a:t>
                      </a:r>
                    </a:p>
                    <a:p>
                      <a:pPr marL="0" algn="l" defTabSz="914400" rtl="0" eaLnBrk="1" latinLnBrk="0" hangingPunct="1"/>
                      <a:endParaRPr kumimoji="0" lang="en-GB" sz="800" b="1" i="1" u="none" strike="noStrike" kern="1200" cap="none" spc="0" normalizeH="0" baseline="0" dirty="0">
                        <a:ln>
                          <a:noFill/>
                        </a:ln>
                        <a:solidFill>
                          <a:schemeClr val="tx1"/>
                        </a:solidFill>
                        <a:effectLst/>
                        <a:uLnTx/>
                        <a:uFillTx/>
                        <a:latin typeface="Century Gothic" panose="020B0502020202020204" pitchFamily="34" charset="0"/>
                        <a:cs typeface="Tahoma" panose="020B0604030504040204" pitchFamily="34" charset="0"/>
                      </a:endParaRPr>
                    </a:p>
                    <a:p>
                      <a:pPr marL="0" algn="l" defTabSz="914400" rtl="0" eaLnBrk="1" latinLnBrk="0" hangingPunct="1"/>
                      <a:r>
                        <a:rPr lang="en-GB" sz="800" b="0" i="0" dirty="0">
                          <a:solidFill>
                            <a:srgbClr val="000000"/>
                          </a:solidFill>
                          <a:effectLst/>
                          <a:latin typeface="Century Gothic" panose="020B0502020202020204" pitchFamily="34" charset="0"/>
                        </a:rPr>
                        <a:t>Know why people get married.  </a:t>
                      </a:r>
                    </a:p>
                    <a:p>
                      <a:pPr marL="0" algn="l" defTabSz="914400" rtl="0" eaLnBrk="1" latinLnBrk="0" hangingPunct="1"/>
                      <a:r>
                        <a:rPr lang="en-GB" sz="800" b="0" i="0" dirty="0">
                          <a:solidFill>
                            <a:srgbClr val="000000"/>
                          </a:solidFill>
                          <a:effectLst/>
                          <a:latin typeface="Century Gothic" panose="020B0502020202020204" pitchFamily="34" charset="0"/>
                        </a:rPr>
                        <a:t>Know how Christians, Sikhs and Muslims celebrate weddings.</a:t>
                      </a:r>
                    </a:p>
                    <a:p>
                      <a:pPr marL="0" algn="l" defTabSz="914400" rtl="0" eaLnBrk="1" latinLnBrk="0" hangingPunct="1"/>
                      <a:r>
                        <a:rPr lang="en-GB" sz="800" b="0" i="0" dirty="0">
                          <a:solidFill>
                            <a:srgbClr val="000000"/>
                          </a:solidFill>
                          <a:effectLst/>
                          <a:latin typeface="Century Gothic" panose="020B0502020202020204" pitchFamily="34" charset="0"/>
                        </a:rPr>
                        <a:t>Understand the different practices. </a:t>
                      </a:r>
                    </a:p>
                    <a:p>
                      <a:pPr marL="0" algn="l" defTabSz="914400" rtl="0" eaLnBrk="1" latinLnBrk="0" hangingPunct="1"/>
                      <a:r>
                        <a:rPr lang="en-GB" sz="800" b="0" i="0" dirty="0">
                          <a:solidFill>
                            <a:srgbClr val="000000"/>
                          </a:solidFill>
                          <a:effectLst/>
                          <a:latin typeface="Century Gothic" panose="020B0502020202020204" pitchFamily="34" charset="0"/>
                        </a:rPr>
                        <a:t>Understand why marriage is important to Christians, Sikhs and Muslims.  </a:t>
                      </a:r>
                    </a:p>
                    <a:p>
                      <a:endParaRPr lang="en-GB" sz="800" b="1" kern="1200" dirty="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124381799"/>
                  </a:ext>
                </a:extLst>
              </a:tr>
            </a:tbl>
          </a:graphicData>
        </a:graphic>
      </p:graphicFrame>
      <p:sp>
        <p:nvSpPr>
          <p:cNvPr id="6" name="TextBox 5">
            <a:extLst>
              <a:ext uri="{FF2B5EF4-FFF2-40B4-BE49-F238E27FC236}">
                <a16:creationId xmlns:a16="http://schemas.microsoft.com/office/drawing/2014/main" id="{187643CA-28F7-C908-0913-17E48E1D7638}"/>
              </a:ext>
            </a:extLst>
          </p:cNvPr>
          <p:cNvSpPr txBox="1"/>
          <p:nvPr/>
        </p:nvSpPr>
        <p:spPr>
          <a:xfrm>
            <a:off x="124996" y="1499844"/>
            <a:ext cx="2082315" cy="261610"/>
          </a:xfrm>
          <a:prstGeom prst="rect">
            <a:avLst/>
          </a:prstGeom>
          <a:noFill/>
        </p:spPr>
        <p:txBody>
          <a:bodyPr wrap="square" rtlCol="0">
            <a:spAutoFit/>
          </a:bodyPr>
          <a:lstStyle/>
          <a:p>
            <a:r>
              <a:rPr lang="en-GB" sz="1100" b="1">
                <a:latin typeface="Century Gothic" panose="020B0502020202020204" pitchFamily="34" charset="0"/>
              </a:rPr>
              <a:t>Vocabulary Progression</a:t>
            </a:r>
            <a:endParaRPr lang="en-GB" sz="1100">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15D76A39-5479-2349-E5C3-5257446F5000}"/>
              </a:ext>
            </a:extLst>
          </p:cNvPr>
          <p:cNvGraphicFramePr>
            <a:graphicFrameLocks noGrp="1"/>
          </p:cNvGraphicFramePr>
          <p:nvPr>
            <p:extLst>
              <p:ext uri="{D42A27DB-BD31-4B8C-83A1-F6EECF244321}">
                <p14:modId xmlns:p14="http://schemas.microsoft.com/office/powerpoint/2010/main" val="2282616406"/>
              </p:ext>
            </p:extLst>
          </p:nvPr>
        </p:nvGraphicFramePr>
        <p:xfrm>
          <a:off x="124998" y="1748323"/>
          <a:ext cx="11941994" cy="701040"/>
        </p:xfrm>
        <a:graphic>
          <a:graphicData uri="http://schemas.openxmlformats.org/drawingml/2006/table">
            <a:tbl>
              <a:tblPr firstRow="1" bandRow="1">
                <a:solidFill>
                  <a:srgbClr val="FF0000">
                    <a:alpha val="14118"/>
                  </a:srgbClr>
                </a:solidFill>
                <a:tableStyleId>{073A0DAA-6AF3-43AB-8588-CEC1D06C72B9}</a:tableStyleId>
              </a:tblPr>
              <a:tblGrid>
                <a:gridCol w="3414783">
                  <a:extLst>
                    <a:ext uri="{9D8B030D-6E8A-4147-A177-3AD203B41FA5}">
                      <a16:colId xmlns:a16="http://schemas.microsoft.com/office/drawing/2014/main" val="3970722688"/>
                    </a:ext>
                  </a:extLst>
                </a:gridCol>
                <a:gridCol w="3688328">
                  <a:extLst>
                    <a:ext uri="{9D8B030D-6E8A-4147-A177-3AD203B41FA5}">
                      <a16:colId xmlns:a16="http://schemas.microsoft.com/office/drawing/2014/main" val="3279412662"/>
                    </a:ext>
                  </a:extLst>
                </a:gridCol>
                <a:gridCol w="4838883">
                  <a:extLst>
                    <a:ext uri="{9D8B030D-6E8A-4147-A177-3AD203B41FA5}">
                      <a16:colId xmlns:a16="http://schemas.microsoft.com/office/drawing/2014/main" val="2798790954"/>
                    </a:ext>
                  </a:extLst>
                </a:gridCol>
              </a:tblGrid>
              <a:tr h="461666">
                <a:tc>
                  <a:txBody>
                    <a:bodyPr/>
                    <a:lstStyle/>
                    <a:p>
                      <a:r>
                        <a:rPr lang="en-GB" sz="800" b="1" kern="1200">
                          <a:solidFill>
                            <a:schemeClr val="tx1"/>
                          </a:solidFill>
                          <a:effectLst/>
                          <a:latin typeface="Century Gothic" panose="020B0502020202020204" pitchFamily="34" charset="0"/>
                          <a:ea typeface="+mn-ea"/>
                          <a:cs typeface="+mn-cs"/>
                        </a:rPr>
                        <a:t>EYFS: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1" u="sng" kern="1200">
                          <a:solidFill>
                            <a:schemeClr val="tx1"/>
                          </a:solidFill>
                          <a:effectLst/>
                          <a:latin typeface="Century Gothic" panose="020B0502020202020204" pitchFamily="34" charset="0"/>
                          <a:ea typeface="+mn-ea"/>
                          <a:cs typeface="+mn-cs"/>
                        </a:rPr>
                        <a:t>Communication and Language</a:t>
                      </a:r>
                    </a:p>
                    <a:p>
                      <a:r>
                        <a:rPr lang="en-GB" sz="800" b="1" i="1" kern="1200">
                          <a:solidFill>
                            <a:schemeClr val="tx1"/>
                          </a:solidFill>
                          <a:effectLst/>
                          <a:latin typeface="Century Gothic" panose="020B0502020202020204" pitchFamily="34" charset="0"/>
                          <a:ea typeface="+mn-ea"/>
                          <a:cs typeface="+mn-cs"/>
                        </a:rPr>
                        <a:t>Learn new vocabulary</a:t>
                      </a:r>
                    </a:p>
                    <a:p>
                      <a:r>
                        <a:rPr lang="en-GB" sz="800" b="1" i="1" kern="1200">
                          <a:solidFill>
                            <a:schemeClr val="tx1"/>
                          </a:solidFill>
                          <a:effectLst/>
                          <a:latin typeface="Century Gothic" panose="020B0502020202020204" pitchFamily="34" charset="0"/>
                          <a:ea typeface="+mn-ea"/>
                          <a:cs typeface="+mn-cs"/>
                        </a:rPr>
                        <a:t>Use new vocabulary through the day</a:t>
                      </a:r>
                    </a:p>
                    <a:p>
                      <a:endParaRPr lang="en-GB" sz="800" b="1" kern="120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a:solidFill>
                            <a:schemeClr val="tx1"/>
                          </a:solidFill>
                          <a:effectLst/>
                          <a:latin typeface="Century Gothic" panose="020B0502020202020204" pitchFamily="34" charset="0"/>
                          <a:ea typeface="+mn-ea"/>
                          <a:cs typeface="+mn-cs"/>
                        </a:rPr>
                        <a:t>YEAR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1" kern="1200">
                          <a:solidFill>
                            <a:schemeClr val="tx1"/>
                          </a:solidFill>
                          <a:effectLst/>
                          <a:latin typeface="Century Gothic" panose="020B0502020202020204" pitchFamily="34" charset="0"/>
                          <a:ea typeface="+mn-ea"/>
                          <a:cs typeface="+mn-cs"/>
                        </a:rPr>
                        <a:t>AT1 </a:t>
                      </a:r>
                      <a:r>
                        <a:rPr kumimoji="0" lang="en-GB" sz="800" b="1" i="1" u="none" strike="noStrike" kern="1200" cap="none" spc="0" normalizeH="0" baseline="0" noProof="0">
                          <a:ln>
                            <a:noFill/>
                          </a:ln>
                          <a:solidFill>
                            <a:schemeClr val="tx1"/>
                          </a:solidFill>
                          <a:effectLst/>
                          <a:uLnTx/>
                          <a:uFillTx/>
                          <a:latin typeface="Century Gothic" panose="020B0502020202020204" pitchFamily="34" charset="0"/>
                          <a:ea typeface="Calibri" panose="020F0502020204030204" pitchFamily="34" charset="0"/>
                          <a:cs typeface="Tahoma" panose="020B0604030504040204" pitchFamily="34" charset="0"/>
                        </a:rPr>
                        <a:t>Begin to use key words and vocabulary.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1"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800" b="0" i="0">
                          <a:solidFill>
                            <a:srgbClr val="000000"/>
                          </a:solidFill>
                          <a:effectLst/>
                          <a:latin typeface="Century Gothic" panose="020B0502020202020204" pitchFamily="34" charset="0"/>
                        </a:rPr>
                        <a:t>Muslim, Islam, family, faith, Adhan, Qur’an, prayer, mosque            </a:t>
                      </a:r>
                      <a:endParaRPr lang="en-GB" sz="800" b="1" kern="120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sz="800" b="1" kern="1200">
                          <a:solidFill>
                            <a:schemeClr val="tx1"/>
                          </a:solidFill>
                          <a:effectLst/>
                          <a:latin typeface="Century Gothic" panose="020B0502020202020204" pitchFamily="34" charset="0"/>
                          <a:ea typeface="+mn-ea"/>
                          <a:cs typeface="+mn-cs"/>
                        </a:rPr>
                        <a:t>YEAR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AT1 </a:t>
                      </a:r>
                      <a:r>
                        <a:rPr kumimoji="0" lang="en-GB" sz="800" b="1" i="1"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ahoma" panose="020B0604030504040204" pitchFamily="34" charset="0"/>
                        </a:rPr>
                        <a:t>Begin to use key words and vocabulary.</a:t>
                      </a:r>
                    </a:p>
                    <a:p>
                      <a:endParaRPr lang="en-GB" sz="800" b="1" kern="1200">
                        <a:solidFill>
                          <a:schemeClr val="tx1"/>
                        </a:solidFill>
                        <a:effectLst/>
                        <a:latin typeface="Century Gothic" panose="020B0502020202020204" pitchFamily="34" charset="0"/>
                        <a:ea typeface="+mn-ea"/>
                        <a:cs typeface="+mn-cs"/>
                      </a:endParaRPr>
                    </a:p>
                    <a:p>
                      <a:endParaRPr lang="en-GB" sz="800" b="0" i="0" kern="1200">
                        <a:solidFill>
                          <a:srgbClr val="000000"/>
                        </a:solidFill>
                        <a:effectLst/>
                        <a:latin typeface="Century Gothic" panose="020B0502020202020204" pitchFamily="34" charset="0"/>
                        <a:ea typeface="+mn-ea"/>
                        <a:cs typeface="+mn-cs"/>
                      </a:endParaRPr>
                    </a:p>
                    <a:p>
                      <a:r>
                        <a:rPr lang="en-GB" sz="800" b="0" i="0" kern="1200">
                          <a:solidFill>
                            <a:srgbClr val="000000"/>
                          </a:solidFill>
                          <a:effectLst/>
                          <a:latin typeface="Century Gothic" panose="020B0502020202020204" pitchFamily="34" charset="0"/>
                          <a:ea typeface="+mn-ea"/>
                          <a:cs typeface="+mn-cs"/>
                        </a:rPr>
                        <a:t>Christian, Muslim, Sikh, celebrate, wedding, symbol, marriage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124381799"/>
                  </a:ext>
                </a:extLst>
              </a:tr>
            </a:tbl>
          </a:graphicData>
        </a:graphic>
      </p:graphicFrame>
      <p:sp>
        <p:nvSpPr>
          <p:cNvPr id="8" name="TextBox 7">
            <a:extLst>
              <a:ext uri="{FF2B5EF4-FFF2-40B4-BE49-F238E27FC236}">
                <a16:creationId xmlns:a16="http://schemas.microsoft.com/office/drawing/2014/main" id="{3248DFF0-FF6D-F5B3-C0CF-2E7522102FC6}"/>
              </a:ext>
            </a:extLst>
          </p:cNvPr>
          <p:cNvSpPr txBox="1"/>
          <p:nvPr/>
        </p:nvSpPr>
        <p:spPr>
          <a:xfrm>
            <a:off x="124995" y="2483671"/>
            <a:ext cx="2082315" cy="261610"/>
          </a:xfrm>
          <a:prstGeom prst="rect">
            <a:avLst/>
          </a:prstGeom>
          <a:noFill/>
        </p:spPr>
        <p:txBody>
          <a:bodyPr wrap="square" rtlCol="0">
            <a:spAutoFit/>
          </a:bodyPr>
          <a:lstStyle/>
          <a:p>
            <a:r>
              <a:rPr lang="en-GB" sz="1100" b="1">
                <a:latin typeface="Century Gothic" panose="020B0502020202020204" pitchFamily="34" charset="0"/>
              </a:rPr>
              <a:t>Knowledge Progression</a:t>
            </a:r>
            <a:endParaRPr lang="en-GB" sz="1100">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3965F349-6191-0665-B5FB-99D2D93968DC}"/>
              </a:ext>
            </a:extLst>
          </p:cNvPr>
          <p:cNvGraphicFramePr>
            <a:graphicFrameLocks noGrp="1"/>
          </p:cNvGraphicFramePr>
          <p:nvPr>
            <p:extLst>
              <p:ext uri="{D42A27DB-BD31-4B8C-83A1-F6EECF244321}">
                <p14:modId xmlns:p14="http://schemas.microsoft.com/office/powerpoint/2010/main" val="2343127217"/>
              </p:ext>
            </p:extLst>
          </p:nvPr>
        </p:nvGraphicFramePr>
        <p:xfrm>
          <a:off x="124998" y="4678607"/>
          <a:ext cx="11941994" cy="2049879"/>
        </p:xfrm>
        <a:graphic>
          <a:graphicData uri="http://schemas.openxmlformats.org/drawingml/2006/table">
            <a:tbl>
              <a:tblPr firstRow="1" bandRow="1">
                <a:solidFill>
                  <a:srgbClr val="FF0000">
                    <a:alpha val="14118"/>
                  </a:srgbClr>
                </a:solidFill>
                <a:tableStyleId>{073A0DAA-6AF3-43AB-8588-CEC1D06C72B9}</a:tableStyleId>
              </a:tblPr>
              <a:tblGrid>
                <a:gridCol w="3414783">
                  <a:extLst>
                    <a:ext uri="{9D8B030D-6E8A-4147-A177-3AD203B41FA5}">
                      <a16:colId xmlns:a16="http://schemas.microsoft.com/office/drawing/2014/main" val="3970722688"/>
                    </a:ext>
                  </a:extLst>
                </a:gridCol>
                <a:gridCol w="3677448">
                  <a:extLst>
                    <a:ext uri="{9D8B030D-6E8A-4147-A177-3AD203B41FA5}">
                      <a16:colId xmlns:a16="http://schemas.microsoft.com/office/drawing/2014/main" val="3279412662"/>
                    </a:ext>
                  </a:extLst>
                </a:gridCol>
                <a:gridCol w="4849763">
                  <a:extLst>
                    <a:ext uri="{9D8B030D-6E8A-4147-A177-3AD203B41FA5}">
                      <a16:colId xmlns:a16="http://schemas.microsoft.com/office/drawing/2014/main" val="2798790954"/>
                    </a:ext>
                  </a:extLst>
                </a:gridCol>
              </a:tblGrid>
              <a:tr h="2049879">
                <a:tc>
                  <a:txBody>
                    <a:bodyPr/>
                    <a:lstStyle/>
                    <a:p>
                      <a:r>
                        <a:rPr lang="en-GB" sz="800" b="1" kern="1200" dirty="0">
                          <a:solidFill>
                            <a:schemeClr val="tx1"/>
                          </a:solidFill>
                          <a:effectLst/>
                          <a:latin typeface="Century Gothic" panose="020B0502020202020204" pitchFamily="34" charset="0"/>
                          <a:ea typeface="+mn-ea"/>
                          <a:cs typeface="+mn-cs"/>
                        </a:rPr>
                        <a:t>EYFS: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Understanding the World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People, Culture and Communities</a:t>
                      </a:r>
                      <a:endParaRPr kumimoji="0" lang="en-GB"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Tahoma" panose="020B0604030504040204" pitchFamily="34" charset="0"/>
                        </a:rPr>
                        <a:t>Talk about members of their immediate family and community.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Tahoma" panose="020B0604030504040204" pitchFamily="34" charset="0"/>
                        </a:rPr>
                        <a:t>Comment on images of familiar situations in the past.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Tahoma" panose="020B0604030504040204" pitchFamily="34" charset="0"/>
                        </a:rPr>
                        <a:t>Recognise that people have different beliefs and celebrate special times in different ways.  </a:t>
                      </a:r>
                    </a:p>
                    <a:p>
                      <a:endParaRPr lang="en-GB" sz="800" b="1" kern="1200" dirty="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a:solidFill>
                            <a:schemeClr val="tx1"/>
                          </a:solidFill>
                          <a:effectLst/>
                          <a:latin typeface="Century Gothic" panose="020B0502020202020204" pitchFamily="34" charset="0"/>
                          <a:ea typeface="+mn-ea"/>
                          <a:cs typeface="+mn-cs"/>
                        </a:rPr>
                        <a:t>YEAR 1:</a:t>
                      </a:r>
                    </a:p>
                    <a:p>
                      <a:r>
                        <a:rPr kumimoji="0" lang="en-GB" sz="800" b="1" i="1" u="none" strike="noStrike" kern="1200" cap="none" spc="0" normalizeH="0" baseline="0">
                          <a:ln>
                            <a:noFill/>
                          </a:ln>
                          <a:solidFill>
                            <a:schemeClr val="tx1"/>
                          </a:solidFill>
                          <a:effectLst/>
                          <a:uLnTx/>
                          <a:uFillTx/>
                          <a:latin typeface="Century Gothic" panose="020B0502020202020204" pitchFamily="34" charset="0"/>
                          <a:ea typeface="Calibri" panose="020F0502020204030204" pitchFamily="34" charset="0"/>
                          <a:cs typeface="Tahoma" panose="020B0604030504040204" pitchFamily="34" charset="0"/>
                        </a:rPr>
                        <a:t>AT2: Talk about and find meanings behind different beliefs and practices.</a:t>
                      </a:r>
                    </a:p>
                    <a:p>
                      <a:r>
                        <a:rPr kumimoji="0" lang="en-GB" sz="800" b="1" i="1" u="none" strike="noStrike" kern="1200" cap="none" spc="0" normalizeH="0" baseline="0">
                          <a:ln>
                            <a:noFill/>
                          </a:ln>
                          <a:solidFill>
                            <a:schemeClr val="tx1"/>
                          </a:solidFill>
                          <a:effectLst/>
                          <a:uLnTx/>
                          <a:uFillTx/>
                          <a:latin typeface="Century Gothic" panose="020B0502020202020204" pitchFamily="34" charset="0"/>
                          <a:ea typeface="Calibri" panose="020F0502020204030204" pitchFamily="34" charset="0"/>
                          <a:cs typeface="Tahoma" panose="020B0604030504040204" pitchFamily="34" charset="0"/>
                        </a:rPr>
                        <a:t>Ask and respond to questions about what individuals and faith communities do.</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1" kern="120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Explain some of the religious aspects of a Muslim's daily life including wudu, prayer, reading the Qur’an and going to Mosque.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Reflect on what is important to Muslims and themselves.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Know the Mosque is a special place for Muslims and consider other places that are special to others and why.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a:solidFill>
                            <a:srgbClr val="000000"/>
                          </a:solidFill>
                          <a:effectLst/>
                          <a:latin typeface="Century Gothic" panose="020B0502020202020204" pitchFamily="34" charset="0"/>
                        </a:rPr>
                        <a:t>Ask and answer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a:solidFill>
                            <a:srgbClr val="000000"/>
                          </a:solidFill>
                          <a:effectLst/>
                          <a:latin typeface="Century Gothic" panose="020B0502020202020204" pitchFamily="34" charset="0"/>
                        </a:rPr>
                        <a:t>Talk about Muslim beliefs and practices.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1" kern="120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sz="800" b="1" kern="1200" dirty="0">
                          <a:solidFill>
                            <a:schemeClr val="tx1"/>
                          </a:solidFill>
                          <a:effectLst/>
                          <a:latin typeface="Century Gothic" panose="020B0502020202020204" pitchFamily="34" charset="0"/>
                          <a:ea typeface="+mn-ea"/>
                          <a:cs typeface="+mn-cs"/>
                        </a:rPr>
                        <a:t>YEAR 2:</a:t>
                      </a:r>
                    </a:p>
                    <a:p>
                      <a:r>
                        <a:rPr kumimoji="0" lang="en-GB" sz="800" b="1" i="1" u="none" strike="noStrike" kern="1200" cap="none" spc="0" normalizeH="0" baseline="0" dirty="0">
                          <a:ln>
                            <a:noFill/>
                          </a:ln>
                          <a:solidFill>
                            <a:schemeClr val="tx1"/>
                          </a:solidFill>
                          <a:effectLst/>
                          <a:uLnTx/>
                          <a:uFillTx/>
                          <a:latin typeface="Century Gothic" panose="020B0502020202020204" pitchFamily="34" charset="0"/>
                          <a:ea typeface="Calibri" panose="020F0502020204030204" pitchFamily="34" charset="0"/>
                          <a:cs typeface="Tahoma" panose="020B0604030504040204" pitchFamily="34" charset="0"/>
                        </a:rPr>
                        <a:t>AT2: Ask and respond to questions about what individuals and faith communities do.</a:t>
                      </a:r>
                    </a:p>
                    <a:p>
                      <a:r>
                        <a:rPr kumimoji="0" lang="en-GB" sz="800" b="1" i="1" u="none" strike="noStrike" kern="1200" cap="none" spc="0" normalizeH="0" baseline="0" dirty="0">
                          <a:ln>
                            <a:noFill/>
                          </a:ln>
                          <a:solidFill>
                            <a:schemeClr val="tx1"/>
                          </a:solidFill>
                          <a:effectLst/>
                          <a:uLnTx/>
                          <a:uFillTx/>
                          <a:latin typeface="Century Gothic" panose="020B0502020202020204" pitchFamily="34" charset="0"/>
                          <a:ea typeface="Calibri" panose="020F0502020204030204" pitchFamily="34" charset="0"/>
                          <a:cs typeface="Tahoma" panose="020B0604030504040204" pitchFamily="34" charset="0"/>
                        </a:rPr>
                        <a:t>Talk about and find meanings behind different beliefs and practices.</a:t>
                      </a:r>
                    </a:p>
                    <a:p>
                      <a:r>
                        <a:rPr kumimoji="0" lang="en-GB" sz="800" b="1" i="1" u="none" strike="noStrike" kern="1200" cap="none" spc="0" normalizeH="0" baseline="0" dirty="0">
                          <a:ln>
                            <a:noFill/>
                          </a:ln>
                          <a:solidFill>
                            <a:schemeClr val="tx1"/>
                          </a:solidFill>
                          <a:effectLst/>
                          <a:uLnTx/>
                          <a:uFillTx/>
                          <a:latin typeface="Century Gothic" panose="020B0502020202020204" pitchFamily="34" charset="0"/>
                          <a:ea typeface="Calibri" panose="020F0502020204030204" pitchFamily="34" charset="0"/>
                          <a:cs typeface="Tahoma" panose="020B0604030504040204" pitchFamily="34" charset="0"/>
                        </a:rPr>
                        <a:t>Express own ideas, opinions and talk about their work creatively using a range of different medium.</a:t>
                      </a:r>
                    </a:p>
                    <a:p>
                      <a:r>
                        <a:rPr kumimoji="0" lang="en-GB" sz="800" b="1" i="1" u="none" strike="noStrike" kern="1200" cap="none" spc="0" normalizeH="0" baseline="0" dirty="0">
                          <a:ln>
                            <a:noFill/>
                          </a:ln>
                          <a:solidFill>
                            <a:schemeClr val="tx1"/>
                          </a:solidFill>
                          <a:effectLst/>
                          <a:uLnTx/>
                          <a:uFillTx/>
                          <a:latin typeface="Century Gothic" panose="020B0502020202020204" pitchFamily="34" charset="0"/>
                          <a:ea typeface="Calibri" panose="020F0502020204030204" pitchFamily="34" charset="0"/>
                          <a:cs typeface="Tahoma" panose="020B0604030504040204" pitchFamily="34" charset="0"/>
                        </a:rPr>
                        <a:t>Express their own ideas creatively.</a:t>
                      </a:r>
                      <a:r>
                        <a:rPr kumimoji="0" lang="en-GB" sz="800" b="1" i="1" u="none" strike="noStrike" kern="1200" cap="none" spc="0" normalizeH="0" baseline="0" dirty="0">
                          <a:ln>
                            <a:noFill/>
                          </a:ln>
                          <a:solidFill>
                            <a:schemeClr val="tx1"/>
                          </a:solidFill>
                          <a:effectLst/>
                          <a:uLnTx/>
                          <a:uFillTx/>
                          <a:latin typeface="Century Gothic" panose="020B0502020202020204" pitchFamily="34" charset="0"/>
                          <a:cs typeface="Tahoma" panose="020B0604030504040204" pitchFamily="34" charset="0"/>
                        </a:rPr>
                        <a:t> </a:t>
                      </a:r>
                    </a:p>
                    <a:p>
                      <a:endParaRPr kumimoji="0" lang="en-GB" sz="800" b="1" i="1" u="none" strike="noStrike" kern="1200" cap="none" spc="0" normalizeH="0" baseline="0" dirty="0">
                        <a:ln>
                          <a:noFill/>
                        </a:ln>
                        <a:solidFill>
                          <a:schemeClr val="tx1"/>
                        </a:solidFill>
                        <a:effectLst/>
                        <a:uLnTx/>
                        <a:uFillTx/>
                        <a:latin typeface="Century Gothic" panose="020B0502020202020204" pitchFamily="34" charset="0"/>
                        <a:cs typeface="Tahoma" panose="020B0604030504040204" pitchFamily="34" charset="0"/>
                      </a:endParaRPr>
                    </a:p>
                    <a:p>
                      <a:r>
                        <a:rPr lang="en-GB" sz="800" b="0" i="0" dirty="0">
                          <a:solidFill>
                            <a:srgbClr val="000000"/>
                          </a:solidFill>
                          <a:effectLst/>
                          <a:latin typeface="Century Gothic" panose="020B0502020202020204" pitchFamily="34" charset="0"/>
                        </a:rPr>
                        <a:t>Ask and answer questions. </a:t>
                      </a:r>
                    </a:p>
                    <a:p>
                      <a:r>
                        <a:rPr lang="en-GB" sz="800" b="0" i="0" dirty="0">
                          <a:solidFill>
                            <a:srgbClr val="000000"/>
                          </a:solidFill>
                          <a:effectLst/>
                          <a:latin typeface="Century Gothic" panose="020B0502020202020204" pitchFamily="34" charset="0"/>
                        </a:rPr>
                        <a:t>Compare the similarities and differences in Christian, Islamic and Sikh weddings.  </a:t>
                      </a:r>
                    </a:p>
                    <a:p>
                      <a:r>
                        <a:rPr lang="en-GB" sz="800" b="0" i="0" dirty="0">
                          <a:solidFill>
                            <a:srgbClr val="000000"/>
                          </a:solidFill>
                          <a:effectLst/>
                          <a:latin typeface="Century Gothic" panose="020B0502020202020204" pitchFamily="34" charset="0"/>
                        </a:rPr>
                        <a:t>Identify religious symbols associated with these weddings and say what they mean. </a:t>
                      </a:r>
                    </a:p>
                    <a:p>
                      <a:endParaRPr kumimoji="0" lang="en-GB" sz="800" b="1" i="1" u="none" strike="noStrike" kern="1200" cap="none" spc="0" normalizeH="0" baseline="0" dirty="0">
                        <a:ln>
                          <a:noFill/>
                        </a:ln>
                        <a:solidFill>
                          <a:schemeClr val="tx1"/>
                        </a:solidFill>
                        <a:effectLst/>
                        <a:uLnTx/>
                        <a:uFillTx/>
                        <a:latin typeface="Century Gothic" panose="020B0502020202020204" pitchFamily="34" charset="0"/>
                        <a:ea typeface="+mn-ea"/>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124381799"/>
                  </a:ext>
                </a:extLst>
              </a:tr>
            </a:tbl>
          </a:graphicData>
        </a:graphic>
      </p:graphicFrame>
      <p:sp>
        <p:nvSpPr>
          <p:cNvPr id="10" name="TextBox 9">
            <a:extLst>
              <a:ext uri="{FF2B5EF4-FFF2-40B4-BE49-F238E27FC236}">
                <a16:creationId xmlns:a16="http://schemas.microsoft.com/office/drawing/2014/main" id="{39CCFBE3-EF9E-E315-F41C-6B4052B53DFC}"/>
              </a:ext>
            </a:extLst>
          </p:cNvPr>
          <p:cNvSpPr txBox="1"/>
          <p:nvPr/>
        </p:nvSpPr>
        <p:spPr>
          <a:xfrm>
            <a:off x="2964512" y="129514"/>
            <a:ext cx="5858426" cy="461665"/>
          </a:xfrm>
          <a:prstGeom prst="rect">
            <a:avLst/>
          </a:prstGeom>
          <a:noFill/>
          <a:ln w="15875">
            <a:solidFill>
              <a:schemeClr val="tx1"/>
            </a:solidFill>
          </a:ln>
        </p:spPr>
        <p:txBody>
          <a:bodyPr wrap="square" rtlCol="0">
            <a:spAutoFit/>
          </a:bodyPr>
          <a:lstStyle/>
          <a:p>
            <a:pPr algn="ctr"/>
            <a:r>
              <a:rPr lang="en-GB" sz="2400" b="1">
                <a:solidFill>
                  <a:srgbClr val="0070C0"/>
                </a:solidFill>
                <a:latin typeface="Century Gothic" panose="020B0502020202020204" pitchFamily="34" charset="0"/>
              </a:rPr>
              <a:t>UW/CL/RE</a:t>
            </a:r>
          </a:p>
        </p:txBody>
      </p:sp>
      <p:sp>
        <p:nvSpPr>
          <p:cNvPr id="2" name="TextBox 1">
            <a:extLst>
              <a:ext uri="{FF2B5EF4-FFF2-40B4-BE49-F238E27FC236}">
                <a16:creationId xmlns:a16="http://schemas.microsoft.com/office/drawing/2014/main" id="{249A8DC6-A5E2-C191-DA8D-0321496201CC}"/>
              </a:ext>
            </a:extLst>
          </p:cNvPr>
          <p:cNvSpPr txBox="1"/>
          <p:nvPr/>
        </p:nvSpPr>
        <p:spPr>
          <a:xfrm>
            <a:off x="124996" y="591179"/>
            <a:ext cx="2082315" cy="261610"/>
          </a:xfrm>
          <a:prstGeom prst="rect">
            <a:avLst/>
          </a:prstGeom>
          <a:noFill/>
        </p:spPr>
        <p:txBody>
          <a:bodyPr wrap="square" rtlCol="0">
            <a:spAutoFit/>
          </a:bodyPr>
          <a:lstStyle/>
          <a:p>
            <a:r>
              <a:rPr lang="en-GB" sz="1100" b="1">
                <a:latin typeface="Century Gothic" panose="020B0502020202020204" pitchFamily="34" charset="0"/>
              </a:rPr>
              <a:t>The Big Question</a:t>
            </a:r>
            <a:endParaRPr lang="en-GB" sz="1100">
              <a:latin typeface="Century Gothic" panose="020B0502020202020204" pitchFamily="34" charset="0"/>
            </a:endParaRPr>
          </a:p>
        </p:txBody>
      </p:sp>
      <p:graphicFrame>
        <p:nvGraphicFramePr>
          <p:cNvPr id="3" name="Table 2">
            <a:extLst>
              <a:ext uri="{FF2B5EF4-FFF2-40B4-BE49-F238E27FC236}">
                <a16:creationId xmlns:a16="http://schemas.microsoft.com/office/drawing/2014/main" id="{8BF94401-EC7B-F94A-A9AD-E0BEA76B1F54}"/>
              </a:ext>
            </a:extLst>
          </p:cNvPr>
          <p:cNvGraphicFramePr>
            <a:graphicFrameLocks noGrp="1"/>
          </p:cNvGraphicFramePr>
          <p:nvPr>
            <p:extLst>
              <p:ext uri="{D42A27DB-BD31-4B8C-83A1-F6EECF244321}">
                <p14:modId xmlns:p14="http://schemas.microsoft.com/office/powerpoint/2010/main" val="1763556207"/>
              </p:ext>
            </p:extLst>
          </p:nvPr>
        </p:nvGraphicFramePr>
        <p:xfrm>
          <a:off x="124998" y="831662"/>
          <a:ext cx="11941994" cy="609600"/>
        </p:xfrm>
        <a:graphic>
          <a:graphicData uri="http://schemas.openxmlformats.org/drawingml/2006/table">
            <a:tbl>
              <a:tblPr firstRow="1" bandRow="1">
                <a:solidFill>
                  <a:srgbClr val="FF0000">
                    <a:alpha val="14118"/>
                  </a:srgbClr>
                </a:solidFill>
                <a:tableStyleId>{073A0DAA-6AF3-43AB-8588-CEC1D06C72B9}</a:tableStyleId>
              </a:tblPr>
              <a:tblGrid>
                <a:gridCol w="3414783">
                  <a:extLst>
                    <a:ext uri="{9D8B030D-6E8A-4147-A177-3AD203B41FA5}">
                      <a16:colId xmlns:a16="http://schemas.microsoft.com/office/drawing/2014/main" val="3970722688"/>
                    </a:ext>
                  </a:extLst>
                </a:gridCol>
                <a:gridCol w="3710105">
                  <a:extLst>
                    <a:ext uri="{9D8B030D-6E8A-4147-A177-3AD203B41FA5}">
                      <a16:colId xmlns:a16="http://schemas.microsoft.com/office/drawing/2014/main" val="3279412662"/>
                    </a:ext>
                  </a:extLst>
                </a:gridCol>
                <a:gridCol w="4817106">
                  <a:extLst>
                    <a:ext uri="{9D8B030D-6E8A-4147-A177-3AD203B41FA5}">
                      <a16:colId xmlns:a16="http://schemas.microsoft.com/office/drawing/2014/main" val="2798790954"/>
                    </a:ext>
                  </a:extLst>
                </a:gridCol>
              </a:tblGrid>
              <a:tr h="461666">
                <a:tc>
                  <a:txBody>
                    <a:bodyPr/>
                    <a:lstStyle/>
                    <a:p>
                      <a:r>
                        <a:rPr lang="en-GB" sz="800" b="1" kern="1200">
                          <a:solidFill>
                            <a:schemeClr val="tx1"/>
                          </a:solidFill>
                          <a:effectLst/>
                          <a:latin typeface="Century Gothic" panose="020B0502020202020204" pitchFamily="34" charset="0"/>
                          <a:ea typeface="+mn-ea"/>
                          <a:cs typeface="+mn-cs"/>
                        </a:rPr>
                        <a:t>EYFS:</a:t>
                      </a:r>
                    </a:p>
                    <a:p>
                      <a:r>
                        <a:rPr lang="en-GB" sz="900" b="1" kern="1200" noProof="0">
                          <a:solidFill>
                            <a:schemeClr val="tx1"/>
                          </a:solidFill>
                          <a:effectLst/>
                          <a:latin typeface="Century Gothic" panose="020B0502020202020204" pitchFamily="34" charset="0"/>
                          <a:ea typeface="Calibri" panose="020F0502020204030204" pitchFamily="34" charset="0"/>
                          <a:cs typeface="Tahoma" panose="020B0604030504040204" pitchFamily="34" charset="0"/>
                        </a:rPr>
                        <a:t>What happens when a baby is born?</a:t>
                      </a:r>
                    </a:p>
                    <a:p>
                      <a:r>
                        <a:rPr lang="en-GB" sz="900" b="0" kern="1200" noProof="0">
                          <a:solidFill>
                            <a:schemeClr val="tx1"/>
                          </a:solidFill>
                          <a:effectLst/>
                          <a:latin typeface="Century Gothic" panose="020B0502020202020204" pitchFamily="34" charset="0"/>
                          <a:ea typeface="Calibri" panose="020F0502020204030204" pitchFamily="34" charset="0"/>
                          <a:cs typeface="Tahoma" panose="020B0604030504040204" pitchFamily="34" charset="0"/>
                        </a:rPr>
                        <a:t>Muslim welcoming</a:t>
                      </a:r>
                    </a:p>
                    <a:p>
                      <a:endParaRPr lang="en-GB" sz="800" b="1" kern="120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a:solidFill>
                            <a:schemeClr val="tx1"/>
                          </a:solidFill>
                          <a:effectLst/>
                          <a:latin typeface="Century Gothic" panose="020B0502020202020204" pitchFamily="34" charset="0"/>
                          <a:ea typeface="+mn-ea"/>
                          <a:cs typeface="+mn-cs"/>
                        </a:rPr>
                        <a:t>YEAR 1:</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1" kern="1200" noProof="0">
                          <a:solidFill>
                            <a:schemeClr val="tx1"/>
                          </a:solidFill>
                          <a:effectLst/>
                          <a:latin typeface="Century Gothic" panose="020B0502020202020204" pitchFamily="34" charset="0"/>
                          <a:ea typeface="Calibri" panose="020F0502020204030204" pitchFamily="34" charset="0"/>
                          <a:cs typeface="Tahoma" panose="020B0604030504040204" pitchFamily="34" charset="0"/>
                        </a:rPr>
                        <a:t>How does being a Muslim make a difference to a family?</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1" kern="1200" noProof="0">
                          <a:solidFill>
                            <a:schemeClr val="tx1"/>
                          </a:solidFill>
                          <a:effectLst/>
                          <a:latin typeface="Century Gothic" panose="020B0502020202020204" pitchFamily="34" charset="0"/>
                          <a:ea typeface="Calibri" panose="020F0502020204030204" pitchFamily="34" charset="0"/>
                          <a:cs typeface="Tahoma" panose="020B0604030504040204" pitchFamily="34" charset="0"/>
                        </a:rPr>
                        <a:t> </a:t>
                      </a:r>
                      <a:r>
                        <a:rPr lang="en-GB" sz="900" b="0" kern="1200" noProof="0">
                          <a:solidFill>
                            <a:schemeClr val="tx1"/>
                          </a:solidFill>
                          <a:effectLst/>
                          <a:latin typeface="Century Gothic" panose="020B0502020202020204" pitchFamily="34" charset="0"/>
                          <a:ea typeface="Calibri" panose="020F0502020204030204" pitchFamily="34" charset="0"/>
                          <a:cs typeface="Tahoma" panose="020B0604030504040204" pitchFamily="34" charset="0"/>
                        </a:rPr>
                        <a:t>(inc. The Mosque, Muslim welcoming)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1" kern="120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sz="800" b="1" kern="1200">
                          <a:solidFill>
                            <a:schemeClr val="tx1"/>
                          </a:solidFill>
                          <a:effectLst/>
                          <a:latin typeface="Century Gothic" panose="020B0502020202020204" pitchFamily="34" charset="0"/>
                          <a:ea typeface="+mn-ea"/>
                          <a:cs typeface="+mn-cs"/>
                        </a:rPr>
                        <a:t>YEAR 2:</a:t>
                      </a:r>
                    </a:p>
                    <a:p>
                      <a:r>
                        <a:rPr lang="en-GB" sz="900" b="1">
                          <a:solidFill>
                            <a:schemeClr val="tx1"/>
                          </a:solidFill>
                          <a:effectLst/>
                          <a:latin typeface="Century Gothic" panose="020B0502020202020204" pitchFamily="34" charset="0"/>
                          <a:ea typeface="Calibri" panose="020F0502020204030204" pitchFamily="34" charset="0"/>
                          <a:cs typeface="Tahoma" panose="020B0604030504040204" pitchFamily="34" charset="0"/>
                        </a:rPr>
                        <a:t>How do Christians, Muslims and Sikhs celebrate weddings?</a:t>
                      </a:r>
                      <a:r>
                        <a:rPr lang="en-GB" sz="800">
                          <a:solidFill>
                            <a:schemeClr val="tx1"/>
                          </a:solidFill>
                          <a:effectLst/>
                          <a:latin typeface="Century Gothic" panose="020B0502020202020204" pitchFamily="34" charset="0"/>
                          <a:ea typeface="Calibri" panose="020F0502020204030204" pitchFamily="34" charset="0"/>
                          <a:cs typeface="Tahoma" panose="020B0604030504040204" pitchFamily="34" charset="0"/>
                        </a:rPr>
                        <a:t> </a:t>
                      </a:r>
                    </a:p>
                    <a:p>
                      <a:r>
                        <a:rPr lang="en-GB" sz="900" b="0" i="0">
                          <a:solidFill>
                            <a:schemeClr val="tx1"/>
                          </a:solidFill>
                          <a:effectLst/>
                          <a:latin typeface="Century Gothic" panose="020B0502020202020204" pitchFamily="34" charset="0"/>
                          <a:ea typeface="Calibri" panose="020F0502020204030204" pitchFamily="34" charset="0"/>
                          <a:cs typeface="Tahoma" panose="020B0604030504040204" pitchFamily="34" charset="0"/>
                        </a:rPr>
                        <a:t>(inc. symbols, clothes etc)</a:t>
                      </a:r>
                      <a:endParaRPr lang="en-GB" sz="900" b="0" i="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124381799"/>
                  </a:ext>
                </a:extLst>
              </a:tr>
            </a:tbl>
          </a:graphicData>
        </a:graphic>
      </p:graphicFrame>
    </p:spTree>
    <p:extLst>
      <p:ext uri="{BB962C8B-B14F-4D97-AF65-F5344CB8AC3E}">
        <p14:creationId xmlns:p14="http://schemas.microsoft.com/office/powerpoint/2010/main" val="3092629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806461-C504-9CFD-398F-3D08C8620D11}"/>
              </a:ext>
            </a:extLst>
          </p:cNvPr>
          <p:cNvSpPr txBox="1"/>
          <p:nvPr/>
        </p:nvSpPr>
        <p:spPr>
          <a:xfrm>
            <a:off x="124995" y="3593422"/>
            <a:ext cx="2082315" cy="261610"/>
          </a:xfrm>
          <a:prstGeom prst="rect">
            <a:avLst/>
          </a:prstGeom>
          <a:noFill/>
        </p:spPr>
        <p:txBody>
          <a:bodyPr wrap="square" rtlCol="0">
            <a:spAutoFit/>
          </a:bodyPr>
          <a:lstStyle/>
          <a:p>
            <a:r>
              <a:rPr lang="en-GB" sz="1100" b="1" dirty="0">
                <a:latin typeface="Century Gothic" panose="020B0502020202020204" pitchFamily="34" charset="0"/>
              </a:rPr>
              <a:t>Skills Progression</a:t>
            </a:r>
            <a:endParaRPr lang="en-GB" sz="1100" dirty="0">
              <a:latin typeface="Century Gothic" panose="020B0502020202020204" pitchFamily="34" charset="0"/>
            </a:endParaRPr>
          </a:p>
        </p:txBody>
      </p:sp>
      <p:graphicFrame>
        <p:nvGraphicFramePr>
          <p:cNvPr id="5" name="Table 4">
            <a:extLst>
              <a:ext uri="{FF2B5EF4-FFF2-40B4-BE49-F238E27FC236}">
                <a16:creationId xmlns:a16="http://schemas.microsoft.com/office/drawing/2014/main" id="{7E580E58-D233-167B-6710-5982EA4F68FC}"/>
              </a:ext>
            </a:extLst>
          </p:cNvPr>
          <p:cNvGraphicFramePr>
            <a:graphicFrameLocks noGrp="1"/>
          </p:cNvGraphicFramePr>
          <p:nvPr>
            <p:extLst>
              <p:ext uri="{D42A27DB-BD31-4B8C-83A1-F6EECF244321}">
                <p14:modId xmlns:p14="http://schemas.microsoft.com/office/powerpoint/2010/main" val="513539041"/>
              </p:ext>
            </p:extLst>
          </p:nvPr>
        </p:nvGraphicFramePr>
        <p:xfrm>
          <a:off x="124996" y="1647753"/>
          <a:ext cx="11941994" cy="1920240"/>
        </p:xfrm>
        <a:graphic>
          <a:graphicData uri="http://schemas.openxmlformats.org/drawingml/2006/table">
            <a:tbl>
              <a:tblPr firstRow="1" bandRow="1">
                <a:solidFill>
                  <a:srgbClr val="FF0000">
                    <a:alpha val="14118"/>
                  </a:srgbClr>
                </a:solidFill>
                <a:tableStyleId>{073A0DAA-6AF3-43AB-8588-CEC1D06C72B9}</a:tableStyleId>
              </a:tblPr>
              <a:tblGrid>
                <a:gridCol w="3414783">
                  <a:extLst>
                    <a:ext uri="{9D8B030D-6E8A-4147-A177-3AD203B41FA5}">
                      <a16:colId xmlns:a16="http://schemas.microsoft.com/office/drawing/2014/main" val="3970722688"/>
                    </a:ext>
                  </a:extLst>
                </a:gridCol>
                <a:gridCol w="4221733">
                  <a:extLst>
                    <a:ext uri="{9D8B030D-6E8A-4147-A177-3AD203B41FA5}">
                      <a16:colId xmlns:a16="http://schemas.microsoft.com/office/drawing/2014/main" val="3279412662"/>
                    </a:ext>
                  </a:extLst>
                </a:gridCol>
                <a:gridCol w="4305478">
                  <a:extLst>
                    <a:ext uri="{9D8B030D-6E8A-4147-A177-3AD203B41FA5}">
                      <a16:colId xmlns:a16="http://schemas.microsoft.com/office/drawing/2014/main" val="2798790954"/>
                    </a:ext>
                  </a:extLst>
                </a:gridCol>
              </a:tblGrid>
              <a:tr h="1875354">
                <a:tc>
                  <a:txBody>
                    <a:bodyPr/>
                    <a:lstStyle/>
                    <a:p>
                      <a:r>
                        <a:rPr lang="en-GB" sz="800" b="1" kern="1200" dirty="0">
                          <a:solidFill>
                            <a:schemeClr val="tx1"/>
                          </a:solidFill>
                          <a:effectLst/>
                          <a:latin typeface="Century Gothic" panose="020B0502020202020204" pitchFamily="34" charset="0"/>
                          <a:ea typeface="+mn-ea"/>
                          <a:cs typeface="+mn-cs"/>
                        </a:rPr>
                        <a:t>EYFS:</a:t>
                      </a:r>
                    </a:p>
                    <a:p>
                      <a:r>
                        <a:rPr lang="en-GB" sz="800" b="1" u="sng" kern="1200" dirty="0">
                          <a:solidFill>
                            <a:schemeClr val="tx1"/>
                          </a:solidFill>
                          <a:effectLst/>
                          <a:latin typeface="Century Gothic" panose="020B0502020202020204" pitchFamily="34" charset="0"/>
                          <a:ea typeface="+mn-ea"/>
                          <a:cs typeface="+mn-cs"/>
                        </a:rPr>
                        <a:t>Expressive Arts and Design</a:t>
                      </a:r>
                    </a:p>
                    <a:p>
                      <a:r>
                        <a:rPr lang="en-GB" sz="800" b="1" u="none" kern="1200" dirty="0">
                          <a:solidFill>
                            <a:schemeClr val="tx1"/>
                          </a:solidFill>
                          <a:effectLst/>
                          <a:latin typeface="Century Gothic" panose="020B0502020202020204" pitchFamily="34" charset="0"/>
                          <a:ea typeface="+mn-ea"/>
                          <a:cs typeface="+mn-cs"/>
                        </a:rPr>
                        <a:t>Being Imaginative and Expressive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Perform songs, rhymes, poems and stories with others, and – when appropriate – try to move in time with music (ELG). </a:t>
                      </a:r>
                      <a:endParaRPr lang="en-GB" sz="800" b="1" i="1" u="none" kern="1200" dirty="0">
                        <a:solidFill>
                          <a:schemeClr val="tx1"/>
                        </a:solidFill>
                        <a:effectLst/>
                        <a:latin typeface="Century Gothic" panose="020B0502020202020204" pitchFamily="34" charset="0"/>
                        <a:ea typeface="+mn-ea"/>
                        <a:cs typeface="+mn-cs"/>
                      </a:endParaRPr>
                    </a:p>
                    <a:p>
                      <a:pPr algn="l" rtl="0" fontAlgn="base"/>
                      <a:r>
                        <a:rPr lang="en-GB" sz="800" b="1" i="1" dirty="0">
                          <a:solidFill>
                            <a:srgbClr val="000000"/>
                          </a:solidFill>
                          <a:effectLst/>
                          <a:latin typeface="Century Gothic" panose="020B0502020202020204" pitchFamily="34" charset="0"/>
                        </a:rPr>
                        <a:t>Sing a range of well-known nursery rhymes and songs (ELG). </a:t>
                      </a:r>
                      <a:endParaRPr lang="en-GB" sz="800" b="1" i="1" dirty="0">
                        <a:solidFill>
                          <a:srgbClr val="000000"/>
                        </a:solidFill>
                        <a:effectLst/>
                        <a:latin typeface="Segoe UI" panose="020B0502040204020203" pitchFamily="34" charset="0"/>
                      </a:endParaRPr>
                    </a:p>
                    <a:p>
                      <a:pPr algn="l" rtl="0" fontAlgn="base"/>
                      <a:r>
                        <a:rPr lang="en-GB" sz="800" b="0" i="0" dirty="0">
                          <a:solidFill>
                            <a:srgbClr val="000000"/>
                          </a:solidFill>
                          <a:effectLst/>
                          <a:latin typeface="Century Gothic" panose="020B0502020202020204" pitchFamily="34" charset="0"/>
                        </a:rPr>
                        <a:t> </a:t>
                      </a:r>
                      <a:endParaRPr lang="en-GB" sz="800" b="0" i="0" dirty="0">
                        <a:solidFill>
                          <a:srgbClr val="000000"/>
                        </a:solidFill>
                        <a:effectLst/>
                        <a:latin typeface="Segoe UI" panose="020B0502040204020203" pitchFamily="34" charset="0"/>
                      </a:endParaRPr>
                    </a:p>
                    <a:p>
                      <a:r>
                        <a:rPr lang="en-GB" sz="800" b="1" kern="1200" dirty="0">
                          <a:solidFill>
                            <a:schemeClr val="tx1"/>
                          </a:solidFill>
                          <a:effectLst/>
                          <a:latin typeface="Century Gothic" panose="020B0502020202020204" pitchFamily="34" charset="0"/>
                          <a:ea typeface="+mn-ea"/>
                          <a:cs typeface="+mn-cs"/>
                        </a:rPr>
                        <a:t>KAPOW</a:t>
                      </a:r>
                    </a:p>
                    <a:p>
                      <a:r>
                        <a:rPr lang="en-GB" sz="800" b="1" kern="1200" dirty="0">
                          <a:solidFill>
                            <a:schemeClr val="tx1"/>
                          </a:solidFill>
                          <a:effectLst/>
                          <a:latin typeface="Century Gothic" panose="020B0502020202020204" pitchFamily="34" charset="0"/>
                          <a:ea typeface="+mn-ea"/>
                          <a:cs typeface="+mn-cs"/>
                        </a:rPr>
                        <a:t>Musical Stories</a:t>
                      </a:r>
                    </a:p>
                    <a:p>
                      <a:endParaRPr lang="en-GB" sz="800" b="1" kern="1200" dirty="0">
                        <a:solidFill>
                          <a:schemeClr val="tx1"/>
                        </a:solidFill>
                        <a:effectLst/>
                        <a:latin typeface="Century Gothic" panose="020B0502020202020204" pitchFamily="34" charset="0"/>
                        <a:ea typeface="+mn-ea"/>
                        <a:cs typeface="+mn-cs"/>
                      </a:endParaRPr>
                    </a:p>
                    <a:p>
                      <a:r>
                        <a:rPr lang="en-GB" sz="800" b="0" kern="1200" dirty="0">
                          <a:solidFill>
                            <a:schemeClr val="tx1"/>
                          </a:solidFill>
                          <a:effectLst/>
                          <a:latin typeface="Century Gothic" panose="020B0502020202020204" pitchFamily="34" charset="0"/>
                          <a:ea typeface="+mn-ea"/>
                          <a:cs typeface="+mn-cs"/>
                        </a:rPr>
                        <a:t>Know that music can tell a story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kern="1200" dirty="0">
                          <a:solidFill>
                            <a:schemeClr val="tx1"/>
                          </a:solidFill>
                          <a:effectLst/>
                          <a:latin typeface="Century Gothic" panose="020B0502020202020204" pitchFamily="34" charset="0"/>
                          <a:ea typeface="+mn-ea"/>
                          <a:cs typeface="+mn-cs"/>
                        </a:rPr>
                        <a:t>YEAR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1" kern="1200" dirty="0">
                          <a:solidFill>
                            <a:schemeClr val="tx1"/>
                          </a:solidFill>
                          <a:effectLst/>
                          <a:latin typeface="Century Gothic" panose="020B0502020202020204" pitchFamily="34" charset="0"/>
                          <a:ea typeface="+mn-ea"/>
                          <a:cs typeface="+mn-cs"/>
                        </a:rPr>
                        <a:t>NC: Listen with concentration and understanding to a range of high quality (live) and recorded music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1" u="none" kern="1200" dirty="0">
                          <a:solidFill>
                            <a:schemeClr val="tx1"/>
                          </a:solidFill>
                          <a:effectLst/>
                          <a:latin typeface="Century Gothic" panose="020B0502020202020204" pitchFamily="34" charset="0"/>
                          <a:ea typeface="+mn-ea"/>
                          <a:cs typeface="+mn-cs"/>
                        </a:rPr>
                        <a:t>Use voices expressively and creatively by singing songs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Experiment with, create, select and combine sounds using the interrelated dimensions of music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Play tuned and untuned instruments musically. </a:t>
                      </a:r>
                      <a:endParaRPr lang="en-GB" sz="800" b="1" i="1" u="none"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i="1"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0" kern="1200" dirty="0">
                          <a:solidFill>
                            <a:schemeClr val="tx1"/>
                          </a:solidFill>
                          <a:effectLst/>
                          <a:latin typeface="Century Gothic" panose="020B0502020202020204" pitchFamily="34" charset="0"/>
                          <a:ea typeface="+mn-ea"/>
                          <a:cs typeface="+mn-cs"/>
                        </a:rPr>
                        <a:t>KAPOW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0" kern="1200" dirty="0">
                          <a:solidFill>
                            <a:schemeClr val="tx1"/>
                          </a:solidFill>
                          <a:effectLst/>
                          <a:latin typeface="Century Gothic" panose="020B0502020202020204" pitchFamily="34" charset="0"/>
                          <a:ea typeface="+mn-ea"/>
                          <a:cs typeface="+mn-cs"/>
                        </a:rPr>
                        <a:t>Musical Vocabulary: By the Sea</a:t>
                      </a:r>
                      <a:endParaRPr lang="en-GB" sz="800" b="0" i="0"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i="1" u="none"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dirty="0">
                          <a:solidFill>
                            <a:srgbClr val="000000"/>
                          </a:solidFill>
                          <a:effectLst/>
                          <a:latin typeface="Century Gothic" panose="020B0502020202020204" pitchFamily="34" charset="0"/>
                        </a:rPr>
                        <a:t>Understand that music can be used to represent an environment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dirty="0">
                          <a:solidFill>
                            <a:srgbClr val="000000"/>
                          </a:solidFill>
                          <a:effectLst/>
                          <a:latin typeface="Century Gothic" panose="020B0502020202020204" pitchFamily="34" charset="0"/>
                        </a:rPr>
                        <a:t>Understand that music can be used to represent the changes in the environment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dirty="0">
                          <a:solidFill>
                            <a:srgbClr val="000000"/>
                          </a:solidFill>
                          <a:effectLst/>
                          <a:latin typeface="Century Gothic" panose="020B0502020202020204" pitchFamily="34" charset="0"/>
                        </a:rPr>
                        <a:t>Understand the terms; pitch, timbre, tempo and dynamics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YEAR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NC: Listen with concentration and understanding to a range of high quality (live) and recorded music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Use voices expressively and creatively by singing songs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Experiment with, create, select and combine sounds using the interrelated dimensions of music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Play tuned and untuned instruments musically. </a:t>
                      </a:r>
                    </a:p>
                    <a:p>
                      <a:endParaRPr lang="en-GB" sz="800" b="1"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0" kern="1200" dirty="0">
                          <a:solidFill>
                            <a:schemeClr val="tx1"/>
                          </a:solidFill>
                          <a:effectLst/>
                          <a:latin typeface="Century Gothic" panose="020B0502020202020204" pitchFamily="34" charset="0"/>
                          <a:ea typeface="+mn-ea"/>
                          <a:cs typeface="+mn-cs"/>
                        </a:rPr>
                        <a:t>KAPOW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0" kern="1200" dirty="0">
                          <a:solidFill>
                            <a:schemeClr val="tx1"/>
                          </a:solidFill>
                          <a:effectLst/>
                          <a:latin typeface="Century Gothic" panose="020B0502020202020204" pitchFamily="34" charset="0"/>
                          <a:ea typeface="+mn-ea"/>
                          <a:cs typeface="+mn-cs"/>
                        </a:rPr>
                        <a:t>British Sounds and Songs: On this Island</a:t>
                      </a:r>
                      <a:endParaRPr lang="en-GB" sz="800" b="0" i="0"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i="0"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kern="1200" dirty="0">
                          <a:solidFill>
                            <a:schemeClr val="tx1"/>
                          </a:solidFill>
                          <a:effectLst/>
                          <a:latin typeface="Century Gothic" panose="020B0502020202020204" pitchFamily="34" charset="0"/>
                          <a:ea typeface="+mn-ea"/>
                          <a:cs typeface="+mn-cs"/>
                        </a:rPr>
                        <a:t>U</a:t>
                      </a:r>
                      <a:r>
                        <a:rPr lang="en-GB" sz="800" b="0" i="0" dirty="0">
                          <a:solidFill>
                            <a:srgbClr val="000000"/>
                          </a:solidFill>
                          <a:effectLst/>
                          <a:latin typeface="Century Gothic" panose="020B0502020202020204" pitchFamily="34" charset="0"/>
                        </a:rPr>
                        <a:t>nderstand the terms; pitch, timbre, tempo and dynamics, duration and texture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dirty="0">
                          <a:solidFill>
                            <a:srgbClr val="000000"/>
                          </a:solidFill>
                          <a:effectLst/>
                          <a:latin typeface="Century Gothic" panose="020B0502020202020204" pitchFamily="34" charset="0"/>
                        </a:rPr>
                        <a:t>Understand that the structure of a piece of music has a beginning, middle and end. </a:t>
                      </a:r>
                    </a:p>
                    <a:p>
                      <a:endParaRPr lang="en-GB" sz="800" b="1" kern="1200" dirty="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124381799"/>
                  </a:ext>
                </a:extLst>
              </a:tr>
            </a:tbl>
          </a:graphicData>
        </a:graphic>
      </p:graphicFrame>
      <p:sp>
        <p:nvSpPr>
          <p:cNvPr id="6" name="TextBox 5">
            <a:extLst>
              <a:ext uri="{FF2B5EF4-FFF2-40B4-BE49-F238E27FC236}">
                <a16:creationId xmlns:a16="http://schemas.microsoft.com/office/drawing/2014/main" id="{187643CA-28F7-C908-0913-17E48E1D7638}"/>
              </a:ext>
            </a:extLst>
          </p:cNvPr>
          <p:cNvSpPr txBox="1"/>
          <p:nvPr/>
        </p:nvSpPr>
        <p:spPr>
          <a:xfrm>
            <a:off x="124996" y="439139"/>
            <a:ext cx="2082315" cy="261610"/>
          </a:xfrm>
          <a:prstGeom prst="rect">
            <a:avLst/>
          </a:prstGeom>
          <a:noFill/>
        </p:spPr>
        <p:txBody>
          <a:bodyPr wrap="square" rtlCol="0">
            <a:spAutoFit/>
          </a:bodyPr>
          <a:lstStyle/>
          <a:p>
            <a:r>
              <a:rPr lang="en-GB" sz="1100" b="1">
                <a:latin typeface="Century Gothic" panose="020B0502020202020204" pitchFamily="34" charset="0"/>
              </a:rPr>
              <a:t>Vocabulary Progression</a:t>
            </a:r>
            <a:endParaRPr lang="en-GB" sz="1100">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15D76A39-5479-2349-E5C3-5257446F5000}"/>
              </a:ext>
            </a:extLst>
          </p:cNvPr>
          <p:cNvGraphicFramePr>
            <a:graphicFrameLocks noGrp="1"/>
          </p:cNvGraphicFramePr>
          <p:nvPr>
            <p:extLst>
              <p:ext uri="{D42A27DB-BD31-4B8C-83A1-F6EECF244321}">
                <p14:modId xmlns:p14="http://schemas.microsoft.com/office/powerpoint/2010/main" val="3787528933"/>
              </p:ext>
            </p:extLst>
          </p:nvPr>
        </p:nvGraphicFramePr>
        <p:xfrm>
          <a:off x="124998" y="723113"/>
          <a:ext cx="11941994" cy="637601"/>
        </p:xfrm>
        <a:graphic>
          <a:graphicData uri="http://schemas.openxmlformats.org/drawingml/2006/table">
            <a:tbl>
              <a:tblPr firstRow="1" bandRow="1">
                <a:solidFill>
                  <a:srgbClr val="FF0000">
                    <a:alpha val="14118"/>
                  </a:srgbClr>
                </a:solidFill>
                <a:tableStyleId>{073A0DAA-6AF3-43AB-8588-CEC1D06C72B9}</a:tableStyleId>
              </a:tblPr>
              <a:tblGrid>
                <a:gridCol w="3414783">
                  <a:extLst>
                    <a:ext uri="{9D8B030D-6E8A-4147-A177-3AD203B41FA5}">
                      <a16:colId xmlns:a16="http://schemas.microsoft.com/office/drawing/2014/main" val="3970722688"/>
                    </a:ext>
                  </a:extLst>
                </a:gridCol>
                <a:gridCol w="4156419">
                  <a:extLst>
                    <a:ext uri="{9D8B030D-6E8A-4147-A177-3AD203B41FA5}">
                      <a16:colId xmlns:a16="http://schemas.microsoft.com/office/drawing/2014/main" val="3279412662"/>
                    </a:ext>
                  </a:extLst>
                </a:gridCol>
                <a:gridCol w="4370792">
                  <a:extLst>
                    <a:ext uri="{9D8B030D-6E8A-4147-A177-3AD203B41FA5}">
                      <a16:colId xmlns:a16="http://schemas.microsoft.com/office/drawing/2014/main" val="2798790954"/>
                    </a:ext>
                  </a:extLst>
                </a:gridCol>
              </a:tblGrid>
              <a:tr h="637601">
                <a:tc>
                  <a:txBody>
                    <a:bodyPr/>
                    <a:lstStyle/>
                    <a:p>
                      <a:r>
                        <a:rPr lang="en-GB" sz="800" b="1" kern="1200">
                          <a:solidFill>
                            <a:schemeClr val="tx1"/>
                          </a:solidFill>
                          <a:effectLst/>
                          <a:latin typeface="Century Gothic" panose="020B0502020202020204" pitchFamily="34" charset="0"/>
                          <a:ea typeface="+mn-ea"/>
                          <a:cs typeface="+mn-cs"/>
                        </a:rPr>
                        <a:t>EYFS: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1" u="sng" kern="1200">
                          <a:solidFill>
                            <a:schemeClr val="tx1"/>
                          </a:solidFill>
                          <a:effectLst/>
                          <a:latin typeface="Century Gothic" panose="020B0502020202020204" pitchFamily="34" charset="0"/>
                          <a:ea typeface="+mn-ea"/>
                          <a:cs typeface="+mn-cs"/>
                        </a:rPr>
                        <a:t>Communication and Language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kern="1200">
                          <a:solidFill>
                            <a:schemeClr val="tx1"/>
                          </a:solidFill>
                          <a:effectLst/>
                          <a:latin typeface="Century Gothic" panose="020B0502020202020204" pitchFamily="34" charset="0"/>
                          <a:ea typeface="+mn-ea"/>
                          <a:cs typeface="+mn-cs"/>
                        </a:rPr>
                        <a:t>Use musical vocabulary when describing sounds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i="0" kern="120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kern="1200">
                          <a:solidFill>
                            <a:schemeClr val="tx1"/>
                          </a:solidFill>
                          <a:effectLst/>
                          <a:latin typeface="Century Gothic" panose="020B0502020202020204" pitchFamily="34" charset="0"/>
                          <a:ea typeface="+mn-ea"/>
                          <a:cs typeface="+mn-cs"/>
                        </a:rPr>
                        <a:t>YEAR 1:</a:t>
                      </a:r>
                    </a:p>
                    <a:p>
                      <a:r>
                        <a:rPr lang="en-GB" sz="800" b="1" i="1" u="sng" kern="1200">
                          <a:solidFill>
                            <a:schemeClr val="tx1"/>
                          </a:solidFill>
                          <a:effectLst/>
                          <a:latin typeface="Century Gothic" panose="020B0502020202020204" pitchFamily="34" charset="0"/>
                          <a:ea typeface="+mn-ea"/>
                          <a:cs typeface="+mn-cs"/>
                        </a:rPr>
                        <a:t>NC: Music Language</a:t>
                      </a:r>
                    </a:p>
                    <a:p>
                      <a:endParaRPr lang="en-GB" sz="800" b="1" i="1" u="sng" kern="1200">
                        <a:solidFill>
                          <a:schemeClr val="tx1"/>
                        </a:solidFill>
                        <a:effectLst/>
                        <a:latin typeface="Century Gothic" panose="020B0502020202020204" pitchFamily="34" charset="0"/>
                        <a:ea typeface="+mn-ea"/>
                        <a:cs typeface="+mn-cs"/>
                      </a:endParaRPr>
                    </a:p>
                    <a:p>
                      <a:r>
                        <a:rPr lang="en-GB" sz="800" b="0" i="0">
                          <a:solidFill>
                            <a:srgbClr val="000000"/>
                          </a:solidFill>
                          <a:effectLst/>
                          <a:latin typeface="Century Gothic" panose="020B0502020202020204" pitchFamily="34" charset="0"/>
                        </a:rPr>
                        <a:t>pitch, timbre, vocal, dynamics, tempo</a:t>
                      </a:r>
                      <a:r>
                        <a:rPr lang="en-GB" sz="100" b="0" i="0">
                          <a:solidFill>
                            <a:srgbClr val="000000"/>
                          </a:solidFill>
                          <a:effectLst/>
                          <a:latin typeface="Century Gothic" panose="020B0502020202020204" pitchFamily="34" charset="0"/>
                        </a:rPr>
                        <a:t>   </a:t>
                      </a:r>
                      <a:endParaRPr lang="en-GB" sz="800" b="1" i="1" u="sng" kern="120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GB" sz="800" b="1" kern="1200">
                          <a:solidFill>
                            <a:schemeClr val="tx1"/>
                          </a:solidFill>
                          <a:effectLst/>
                          <a:latin typeface="Century Gothic" panose="020B0502020202020204" pitchFamily="34" charset="0"/>
                          <a:ea typeface="+mn-ea"/>
                          <a:cs typeface="+mn-cs"/>
                        </a:rPr>
                        <a:t>YEAR 2:</a:t>
                      </a:r>
                    </a:p>
                    <a:p>
                      <a:r>
                        <a:rPr lang="en-GB" sz="800" b="1" i="1" u="sng" kern="1200">
                          <a:solidFill>
                            <a:schemeClr val="tx1"/>
                          </a:solidFill>
                          <a:effectLst/>
                          <a:latin typeface="Century Gothic" panose="020B0502020202020204" pitchFamily="34" charset="0"/>
                          <a:ea typeface="+mn-ea"/>
                          <a:cs typeface="+mn-cs"/>
                        </a:rPr>
                        <a:t>NC: Music Language</a:t>
                      </a:r>
                    </a:p>
                    <a:p>
                      <a:endParaRPr lang="en-GB" sz="800" b="1" i="1" u="sng" kern="1200">
                        <a:solidFill>
                          <a:schemeClr val="tx1"/>
                        </a:solidFill>
                        <a:effectLst/>
                        <a:latin typeface="Century Gothic" panose="020B0502020202020204" pitchFamily="34" charset="0"/>
                        <a:ea typeface="+mn-ea"/>
                        <a:cs typeface="+mn-cs"/>
                      </a:endParaRPr>
                    </a:p>
                    <a:p>
                      <a:r>
                        <a:rPr lang="en-GB" sz="800" b="0" i="0" kern="1200">
                          <a:solidFill>
                            <a:srgbClr val="000000"/>
                          </a:solidFill>
                          <a:effectLst/>
                          <a:latin typeface="Century Gothic" panose="020B0502020202020204" pitchFamily="34" charset="0"/>
                          <a:ea typeface="+mn-ea"/>
                          <a:cs typeface="+mn-cs"/>
                        </a:rPr>
                        <a:t>dynamics, pitch, structure, texture, timbre, tempo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124381799"/>
                  </a:ext>
                </a:extLst>
              </a:tr>
            </a:tbl>
          </a:graphicData>
        </a:graphic>
      </p:graphicFrame>
      <p:sp>
        <p:nvSpPr>
          <p:cNvPr id="8" name="TextBox 7">
            <a:extLst>
              <a:ext uri="{FF2B5EF4-FFF2-40B4-BE49-F238E27FC236}">
                <a16:creationId xmlns:a16="http://schemas.microsoft.com/office/drawing/2014/main" id="{3248DFF0-FF6D-F5B3-C0CF-2E7522102FC6}"/>
              </a:ext>
            </a:extLst>
          </p:cNvPr>
          <p:cNvSpPr txBox="1"/>
          <p:nvPr/>
        </p:nvSpPr>
        <p:spPr>
          <a:xfrm>
            <a:off x="124996" y="1386142"/>
            <a:ext cx="2082315" cy="261610"/>
          </a:xfrm>
          <a:prstGeom prst="rect">
            <a:avLst/>
          </a:prstGeom>
          <a:noFill/>
        </p:spPr>
        <p:txBody>
          <a:bodyPr wrap="square" rtlCol="0">
            <a:spAutoFit/>
          </a:bodyPr>
          <a:lstStyle/>
          <a:p>
            <a:r>
              <a:rPr lang="en-GB" sz="1100" b="1">
                <a:latin typeface="Century Gothic" panose="020B0502020202020204" pitchFamily="34" charset="0"/>
              </a:rPr>
              <a:t>Knowledge Progression</a:t>
            </a:r>
            <a:endParaRPr lang="en-GB" sz="1100">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3965F349-6191-0665-B5FB-99D2D93968DC}"/>
              </a:ext>
            </a:extLst>
          </p:cNvPr>
          <p:cNvGraphicFramePr>
            <a:graphicFrameLocks noGrp="1"/>
          </p:cNvGraphicFramePr>
          <p:nvPr>
            <p:extLst>
              <p:ext uri="{D42A27DB-BD31-4B8C-83A1-F6EECF244321}">
                <p14:modId xmlns:p14="http://schemas.microsoft.com/office/powerpoint/2010/main" val="1711204314"/>
              </p:ext>
            </p:extLst>
          </p:nvPr>
        </p:nvGraphicFramePr>
        <p:xfrm>
          <a:off x="124995" y="3880460"/>
          <a:ext cx="11941994" cy="2773680"/>
        </p:xfrm>
        <a:graphic>
          <a:graphicData uri="http://schemas.openxmlformats.org/drawingml/2006/table">
            <a:tbl>
              <a:tblPr firstRow="1" bandRow="1">
                <a:solidFill>
                  <a:srgbClr val="FF0000">
                    <a:alpha val="14118"/>
                  </a:srgbClr>
                </a:solidFill>
                <a:tableStyleId>{073A0DAA-6AF3-43AB-8588-CEC1D06C72B9}</a:tableStyleId>
              </a:tblPr>
              <a:tblGrid>
                <a:gridCol w="3414783">
                  <a:extLst>
                    <a:ext uri="{9D8B030D-6E8A-4147-A177-3AD203B41FA5}">
                      <a16:colId xmlns:a16="http://schemas.microsoft.com/office/drawing/2014/main" val="3970722688"/>
                    </a:ext>
                  </a:extLst>
                </a:gridCol>
                <a:gridCol w="4243505">
                  <a:extLst>
                    <a:ext uri="{9D8B030D-6E8A-4147-A177-3AD203B41FA5}">
                      <a16:colId xmlns:a16="http://schemas.microsoft.com/office/drawing/2014/main" val="3279412662"/>
                    </a:ext>
                  </a:extLst>
                </a:gridCol>
                <a:gridCol w="4283706">
                  <a:extLst>
                    <a:ext uri="{9D8B030D-6E8A-4147-A177-3AD203B41FA5}">
                      <a16:colId xmlns:a16="http://schemas.microsoft.com/office/drawing/2014/main" val="2798790954"/>
                    </a:ext>
                  </a:extLst>
                </a:gridCol>
              </a:tblGrid>
              <a:tr h="1899161">
                <a:tc>
                  <a:txBody>
                    <a:bodyPr/>
                    <a:lstStyle/>
                    <a:p>
                      <a:r>
                        <a:rPr lang="en-GB" sz="800" b="1" kern="1200" dirty="0">
                          <a:solidFill>
                            <a:schemeClr val="tx1"/>
                          </a:solidFill>
                          <a:effectLst/>
                          <a:latin typeface="Century Gothic" panose="020B0502020202020204" pitchFamily="34" charset="0"/>
                          <a:ea typeface="+mn-ea"/>
                          <a:cs typeface="+mn-cs"/>
                        </a:rPr>
                        <a:t>EYFS: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Expressive Arts and Design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Being Imaginative and Expressive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Perform songs, rhymes, poems and stories with others, and – when appropriate – try to move in time with music (ELG). </a:t>
                      </a:r>
                      <a:endParaRPr kumimoji="0" lang="en-GB" sz="80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Sing a range of well-known nursery rhymes and songs (ELG). </a:t>
                      </a:r>
                      <a:endParaRPr kumimoji="0" lang="en-GB" sz="800" b="1" i="1"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endParaRPr lang="en-GB" sz="800" b="1" kern="1200" dirty="0">
                        <a:solidFill>
                          <a:schemeClr val="tx1"/>
                        </a:solidFill>
                        <a:effectLst/>
                        <a:latin typeface="Century Gothic" panose="020B0502020202020204" pitchFamily="34" charset="0"/>
                        <a:ea typeface="+mn-ea"/>
                        <a:cs typeface="+mn-cs"/>
                      </a:endParaRPr>
                    </a:p>
                    <a:p>
                      <a:r>
                        <a:rPr lang="en-GB" sz="800" b="0" kern="1200" dirty="0">
                          <a:solidFill>
                            <a:schemeClr val="tx1"/>
                          </a:solidFill>
                          <a:effectLst/>
                          <a:latin typeface="Century Gothic" panose="020B0502020202020204" pitchFamily="34" charset="0"/>
                          <a:ea typeface="+mn-ea"/>
                          <a:cs typeface="+mn-cs"/>
                        </a:rPr>
                        <a:t>Listen to the lyrics and melody: “Teddy Bear’s Picnic” by John Walter Bratton and Jimmy Kennedy and recall part of the story. </a:t>
                      </a:r>
                    </a:p>
                    <a:p>
                      <a:endParaRPr lang="en-GB" sz="800" b="0" kern="1200" dirty="0">
                        <a:solidFill>
                          <a:schemeClr val="tx1"/>
                        </a:solidFill>
                        <a:effectLst/>
                        <a:latin typeface="Century Gothic" panose="020B0502020202020204" pitchFamily="34" charset="0"/>
                        <a:ea typeface="+mn-ea"/>
                        <a:cs typeface="+mn-cs"/>
                      </a:endParaRPr>
                    </a:p>
                    <a:p>
                      <a:r>
                        <a:rPr lang="en-GB" sz="800" b="0" kern="1200" dirty="0">
                          <a:solidFill>
                            <a:schemeClr val="tx1"/>
                          </a:solidFill>
                          <a:effectLst/>
                          <a:latin typeface="Century Gothic" panose="020B0502020202020204" pitchFamily="34" charset="0"/>
                          <a:ea typeface="+mn-ea"/>
                          <a:cs typeface="+mn-cs"/>
                        </a:rPr>
                        <a:t>Move to music with instruction, changing movements to match the tempo, pitch or dynamic of the piece. </a:t>
                      </a:r>
                    </a:p>
                    <a:p>
                      <a:endParaRPr lang="en-GB" sz="800" b="0" kern="1200" dirty="0">
                        <a:solidFill>
                          <a:schemeClr val="tx1"/>
                        </a:solidFill>
                        <a:effectLst/>
                        <a:latin typeface="Century Gothic" panose="020B0502020202020204" pitchFamily="34" charset="0"/>
                        <a:ea typeface="+mn-ea"/>
                        <a:cs typeface="+mn-cs"/>
                      </a:endParaRPr>
                    </a:p>
                    <a:p>
                      <a:r>
                        <a:rPr lang="en-GB" sz="800" b="0" kern="1200" dirty="0">
                          <a:solidFill>
                            <a:schemeClr val="tx1"/>
                          </a:solidFill>
                          <a:effectLst/>
                          <a:latin typeface="Century Gothic" panose="020B0502020202020204" pitchFamily="34" charset="0"/>
                          <a:ea typeface="+mn-ea"/>
                          <a:cs typeface="+mn-cs"/>
                        </a:rPr>
                        <a:t>Talk about how a piece of music makes you feel</a:t>
                      </a:r>
                    </a:p>
                    <a:p>
                      <a:endParaRPr lang="en-GB" sz="800" b="0" kern="1200" dirty="0">
                        <a:solidFill>
                          <a:schemeClr val="tx1"/>
                        </a:solidFill>
                        <a:effectLst/>
                        <a:latin typeface="Century Gothic" panose="020B0502020202020204" pitchFamily="34" charset="0"/>
                        <a:ea typeface="+mn-ea"/>
                        <a:cs typeface="+mn-cs"/>
                      </a:endParaRPr>
                    </a:p>
                    <a:p>
                      <a:r>
                        <a:rPr lang="en-GB" sz="800" b="0" kern="1200" dirty="0">
                          <a:solidFill>
                            <a:schemeClr val="tx1"/>
                          </a:solidFill>
                          <a:effectLst/>
                          <a:latin typeface="Century Gothic" panose="020B0502020202020204" pitchFamily="34" charset="0"/>
                          <a:ea typeface="+mn-ea"/>
                          <a:cs typeface="+mn-cs"/>
                        </a:rPr>
                        <a:t>Use actions to retell a story to music</a:t>
                      </a:r>
                    </a:p>
                    <a:p>
                      <a:endParaRPr lang="en-GB" sz="800" b="0" kern="1200" dirty="0">
                        <a:solidFill>
                          <a:schemeClr val="tx1"/>
                        </a:solidFill>
                        <a:effectLst/>
                        <a:latin typeface="Century Gothic" panose="020B0502020202020204" pitchFamily="34" charset="0"/>
                        <a:ea typeface="+mn-ea"/>
                        <a:cs typeface="+mn-cs"/>
                      </a:endParaRPr>
                    </a:p>
                    <a:p>
                      <a:pPr marL="0" algn="l" defTabSz="914400" rtl="0" eaLnBrk="1" latinLnBrk="0" hangingPunct="1"/>
                      <a:r>
                        <a:rPr lang="en-GB" sz="800" b="0" kern="1200" dirty="0">
                          <a:solidFill>
                            <a:schemeClr val="tx1"/>
                          </a:solidFill>
                          <a:effectLst/>
                          <a:latin typeface="Century Gothic" panose="020B0502020202020204" pitchFamily="34" charset="0"/>
                          <a:ea typeface="+mn-ea"/>
                          <a:cs typeface="+mn-cs"/>
                        </a:rPr>
                        <a:t>Sing and perform a group song</a:t>
                      </a:r>
                    </a:p>
                    <a:p>
                      <a:pPr marL="0" algn="l" defTabSz="914400" rtl="0" eaLnBrk="1" latinLnBrk="0" hangingPunct="1"/>
                      <a:endParaRPr lang="en-GB" sz="800" b="0" kern="1200" dirty="0">
                        <a:solidFill>
                          <a:schemeClr val="tx1"/>
                        </a:solidFill>
                        <a:effectLst/>
                        <a:latin typeface="Century Gothic" panose="020B0502020202020204" pitchFamily="34" charset="0"/>
                        <a:ea typeface="+mn-ea"/>
                        <a:cs typeface="+mn-cs"/>
                      </a:endParaRPr>
                    </a:p>
                    <a:p>
                      <a:pPr marL="0" algn="l" defTabSz="914400" rtl="0" eaLnBrk="1" latinLnBrk="0" hangingPunct="1"/>
                      <a:r>
                        <a:rPr lang="en-GB" sz="800" b="0" kern="1200" dirty="0">
                          <a:solidFill>
                            <a:schemeClr val="tx1"/>
                          </a:solidFill>
                          <a:effectLst/>
                          <a:latin typeface="Century Gothic" panose="020B0502020202020204" pitchFamily="34" charset="0"/>
                          <a:ea typeface="+mn-ea"/>
                          <a:cs typeface="+mn-cs"/>
                        </a:rPr>
                        <a:t>Experiment with the sounds of different instruments</a:t>
                      </a:r>
                    </a:p>
                    <a:p>
                      <a:pPr marL="0" algn="l" defTabSz="914400" rtl="0" eaLnBrk="1" latinLnBrk="0" hangingPunct="1"/>
                      <a:endParaRPr lang="en-GB" sz="800" b="0" kern="1200" dirty="0">
                        <a:solidFill>
                          <a:schemeClr val="tx1"/>
                        </a:solidFill>
                        <a:effectLst/>
                        <a:latin typeface="Century Gothic" panose="020B0502020202020204" pitchFamily="34" charset="0"/>
                        <a:ea typeface="+mn-ea"/>
                        <a:cs typeface="+mn-cs"/>
                      </a:endParaRPr>
                    </a:p>
                    <a:p>
                      <a:pPr marL="0" algn="l" defTabSz="914400" rtl="0" eaLnBrk="1" latinLnBrk="0" hangingPunct="1"/>
                      <a:r>
                        <a:rPr lang="en-GB" sz="800" b="0" kern="1200" dirty="0">
                          <a:solidFill>
                            <a:schemeClr val="tx1"/>
                          </a:solidFill>
                          <a:effectLst/>
                          <a:latin typeface="Century Gothic" panose="020B0502020202020204" pitchFamily="34" charset="0"/>
                          <a:ea typeface="+mn-ea"/>
                          <a:cs typeface="+mn-cs"/>
                        </a:rPr>
                        <a:t>Perform with instruments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kern="1200" dirty="0">
                          <a:solidFill>
                            <a:schemeClr val="tx1"/>
                          </a:solidFill>
                          <a:effectLst/>
                          <a:latin typeface="Century Gothic" panose="020B0502020202020204" pitchFamily="34" charset="0"/>
                          <a:ea typeface="+mn-ea"/>
                          <a:cs typeface="+mn-cs"/>
                        </a:rPr>
                        <a:t>YEAR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1" kern="1200" dirty="0">
                          <a:solidFill>
                            <a:schemeClr val="tx1"/>
                          </a:solidFill>
                          <a:effectLst/>
                          <a:latin typeface="Century Gothic" panose="020B0502020202020204" pitchFamily="34" charset="0"/>
                          <a:ea typeface="+mn-ea"/>
                          <a:cs typeface="+mn-cs"/>
                        </a:rPr>
                        <a:t>NC: Listen with concentration and understanding to a range of high quality (live) and recorded music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1" u="none" kern="1200" dirty="0">
                          <a:solidFill>
                            <a:schemeClr val="tx1"/>
                          </a:solidFill>
                          <a:effectLst/>
                          <a:latin typeface="Century Gothic" panose="020B0502020202020204" pitchFamily="34" charset="0"/>
                          <a:ea typeface="+mn-ea"/>
                          <a:cs typeface="+mn-cs"/>
                        </a:rPr>
                        <a:t>Use voices expressively and creatively by singing songs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Experiment with, create, select and combine sounds using the interrelated dimensions of music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Play tuned and untuned instruments musically. </a:t>
                      </a:r>
                      <a:endParaRPr kumimoji="0" lang="en-GB" sz="800" b="1" i="1"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1" i="1"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dirty="0">
                          <a:solidFill>
                            <a:srgbClr val="000000"/>
                          </a:solidFill>
                          <a:effectLst/>
                          <a:latin typeface="Century Gothic" panose="020B0502020202020204" pitchFamily="34" charset="0"/>
                        </a:rPr>
                        <a:t>Match instruments with seaside sounds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i="0" dirty="0">
                        <a:solidFill>
                          <a:srgbClr val="000000"/>
                        </a:solidFill>
                        <a:effectLst/>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dirty="0">
                          <a:solidFill>
                            <a:srgbClr val="000000"/>
                          </a:solidFill>
                          <a:effectLst/>
                          <a:latin typeface="Century Gothic" panose="020B0502020202020204" pitchFamily="34" charset="0"/>
                        </a:rPr>
                        <a:t>Use my body to create seaside sounds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i="0" dirty="0">
                        <a:solidFill>
                          <a:srgbClr val="000000"/>
                        </a:solidFill>
                        <a:effectLst/>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dirty="0">
                          <a:solidFill>
                            <a:srgbClr val="000000"/>
                          </a:solidFill>
                          <a:effectLst/>
                          <a:latin typeface="Century Gothic" panose="020B0502020202020204" pitchFamily="34" charset="0"/>
                        </a:rPr>
                        <a:t>Recognise and use dynamics and tempo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dirty="0">
                          <a:solidFill>
                            <a:srgbClr val="000000"/>
                          </a:solidFill>
                          <a:effectLst/>
                          <a:latin typeface="Century Gothic" panose="020B0502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dirty="0">
                          <a:solidFill>
                            <a:srgbClr val="000000"/>
                          </a:solidFill>
                          <a:effectLst/>
                          <a:latin typeface="Century Gothic" panose="020B0502020202020204" pitchFamily="34" charset="0"/>
                        </a:rPr>
                        <a:t>Play loud and quiet sounds on an instrument and with my voice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i="0" dirty="0">
                        <a:solidFill>
                          <a:srgbClr val="000000"/>
                        </a:solidFill>
                        <a:effectLst/>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dirty="0">
                          <a:solidFill>
                            <a:srgbClr val="000000"/>
                          </a:solidFill>
                          <a:effectLst/>
                          <a:latin typeface="Century Gothic" panose="020B0502020202020204" pitchFamily="34" charset="0"/>
                        </a:rPr>
                        <a:t>Play fast and slow sounds on an instrument and with my voice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i="0" dirty="0">
                        <a:solidFill>
                          <a:srgbClr val="000000"/>
                        </a:solidFill>
                        <a:effectLst/>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dirty="0">
                          <a:solidFill>
                            <a:srgbClr val="000000"/>
                          </a:solidFill>
                          <a:effectLst/>
                          <a:latin typeface="Century Gothic" panose="020B0502020202020204" pitchFamily="34" charset="0"/>
                        </a:rPr>
                        <a:t>Say how the volume (dynamics) and speed (tempo) changes the mood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i="0" dirty="0">
                        <a:solidFill>
                          <a:srgbClr val="000000"/>
                        </a:solidFill>
                        <a:effectLst/>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dirty="0">
                          <a:solidFill>
                            <a:srgbClr val="000000"/>
                          </a:solidFill>
                          <a:effectLst/>
                          <a:latin typeface="Century Gothic" panose="020B0502020202020204" pitchFamily="34" charset="0"/>
                        </a:rPr>
                        <a:t>Create a simple graphic score (picture based)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tx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YEAR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NC: Listen with concentration and understanding to a range of high quality (live) and recorded music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Use voices expressively and creatively by singing songs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Experiment with, create, select and combine sounds using the interrelated dimensions of music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Play tuned and untuned instruments musically.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dirty="0">
                          <a:solidFill>
                            <a:srgbClr val="000000"/>
                          </a:solidFill>
                          <a:effectLst/>
                          <a:latin typeface="Century Gothic" panose="020B0502020202020204" pitchFamily="34" charset="0"/>
                        </a:rPr>
                        <a:t>Sing a song confidently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i="0" dirty="0">
                        <a:solidFill>
                          <a:srgbClr val="000000"/>
                        </a:solidFill>
                        <a:effectLst/>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dirty="0">
                          <a:solidFill>
                            <a:srgbClr val="000000"/>
                          </a:solidFill>
                          <a:effectLst/>
                          <a:latin typeface="Century Gothic" panose="020B0502020202020204" pitchFamily="34" charset="0"/>
                        </a:rPr>
                        <a:t>Create a musical soundscape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i="0" dirty="0">
                        <a:solidFill>
                          <a:srgbClr val="000000"/>
                        </a:solidFill>
                        <a:effectLst/>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dirty="0">
                          <a:solidFill>
                            <a:srgbClr val="000000"/>
                          </a:solidFill>
                          <a:effectLst/>
                          <a:latin typeface="Century Gothic" panose="020B0502020202020204" pitchFamily="34" charset="0"/>
                        </a:rPr>
                        <a:t>Use musical vocabulary to talk about the music I hear and play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i="0" dirty="0">
                        <a:solidFill>
                          <a:srgbClr val="000000"/>
                        </a:solidFill>
                        <a:effectLst/>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dirty="0">
                          <a:solidFill>
                            <a:srgbClr val="000000"/>
                          </a:solidFill>
                          <a:effectLst/>
                          <a:latin typeface="Century Gothic" panose="020B0502020202020204" pitchFamily="34" charset="0"/>
                        </a:rPr>
                        <a:t>Find multiple ways of making the same sound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i="0" dirty="0">
                        <a:solidFill>
                          <a:srgbClr val="000000"/>
                        </a:solidFill>
                        <a:effectLst/>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dirty="0">
                          <a:solidFill>
                            <a:srgbClr val="000000"/>
                          </a:solidFill>
                          <a:effectLst/>
                          <a:latin typeface="Century Gothic" panose="020B0502020202020204" pitchFamily="34" charset="0"/>
                        </a:rPr>
                        <a:t>Compose a piece of music with structure (beginning, a middle and an end).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i="0" dirty="0">
                        <a:solidFill>
                          <a:srgbClr val="000000"/>
                        </a:solidFill>
                        <a:effectLst/>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dirty="0">
                          <a:solidFill>
                            <a:srgbClr val="000000"/>
                          </a:solidFill>
                          <a:effectLst/>
                          <a:latin typeface="Century Gothic" panose="020B0502020202020204" pitchFamily="34" charset="0"/>
                        </a:rPr>
                        <a:t>Evaluate a group composition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1"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124381799"/>
                  </a:ext>
                </a:extLst>
              </a:tr>
            </a:tbl>
          </a:graphicData>
        </a:graphic>
      </p:graphicFrame>
      <p:sp>
        <p:nvSpPr>
          <p:cNvPr id="10" name="TextBox 9">
            <a:extLst>
              <a:ext uri="{FF2B5EF4-FFF2-40B4-BE49-F238E27FC236}">
                <a16:creationId xmlns:a16="http://schemas.microsoft.com/office/drawing/2014/main" id="{39CCFBE3-EF9E-E315-F41C-6B4052B53DFC}"/>
              </a:ext>
            </a:extLst>
          </p:cNvPr>
          <p:cNvSpPr txBox="1"/>
          <p:nvPr/>
        </p:nvSpPr>
        <p:spPr>
          <a:xfrm>
            <a:off x="2964512" y="129514"/>
            <a:ext cx="5858426" cy="461665"/>
          </a:xfrm>
          <a:prstGeom prst="rect">
            <a:avLst/>
          </a:prstGeom>
          <a:noFill/>
          <a:ln w="15875">
            <a:solidFill>
              <a:schemeClr val="tx1"/>
            </a:solidFill>
          </a:ln>
        </p:spPr>
        <p:txBody>
          <a:bodyPr wrap="square" rtlCol="0">
            <a:spAutoFit/>
          </a:bodyPr>
          <a:lstStyle/>
          <a:p>
            <a:pPr algn="ctr"/>
            <a:r>
              <a:rPr lang="en-GB" sz="2400" b="1">
                <a:solidFill>
                  <a:srgbClr val="0070C0"/>
                </a:solidFill>
                <a:latin typeface="Century Gothic" panose="020B0502020202020204" pitchFamily="34" charset="0"/>
              </a:rPr>
              <a:t>EAD/Music</a:t>
            </a:r>
          </a:p>
        </p:txBody>
      </p:sp>
    </p:spTree>
    <p:extLst>
      <p:ext uri="{BB962C8B-B14F-4D97-AF65-F5344CB8AC3E}">
        <p14:creationId xmlns:p14="http://schemas.microsoft.com/office/powerpoint/2010/main" val="4052701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806461-C504-9CFD-398F-3D08C8620D11}"/>
              </a:ext>
            </a:extLst>
          </p:cNvPr>
          <p:cNvSpPr txBox="1"/>
          <p:nvPr/>
        </p:nvSpPr>
        <p:spPr>
          <a:xfrm>
            <a:off x="0" y="4121999"/>
            <a:ext cx="2082315" cy="261610"/>
          </a:xfrm>
          <a:prstGeom prst="rect">
            <a:avLst/>
          </a:prstGeom>
          <a:noFill/>
        </p:spPr>
        <p:txBody>
          <a:bodyPr wrap="square" rtlCol="0">
            <a:spAutoFit/>
          </a:bodyPr>
          <a:lstStyle/>
          <a:p>
            <a:r>
              <a:rPr lang="en-GB" sz="1100" b="1" dirty="0">
                <a:latin typeface="Century Gothic" panose="020B0502020202020204" pitchFamily="34" charset="0"/>
              </a:rPr>
              <a:t>Skills Progression</a:t>
            </a:r>
            <a:endParaRPr lang="en-GB" sz="1100" dirty="0">
              <a:latin typeface="Century Gothic" panose="020B0502020202020204" pitchFamily="34" charset="0"/>
            </a:endParaRPr>
          </a:p>
        </p:txBody>
      </p:sp>
      <p:graphicFrame>
        <p:nvGraphicFramePr>
          <p:cNvPr id="5" name="Table 4">
            <a:extLst>
              <a:ext uri="{FF2B5EF4-FFF2-40B4-BE49-F238E27FC236}">
                <a16:creationId xmlns:a16="http://schemas.microsoft.com/office/drawing/2014/main" id="{7E580E58-D233-167B-6710-5982EA4F68FC}"/>
              </a:ext>
            </a:extLst>
          </p:cNvPr>
          <p:cNvGraphicFramePr>
            <a:graphicFrameLocks noGrp="1"/>
          </p:cNvGraphicFramePr>
          <p:nvPr>
            <p:extLst>
              <p:ext uri="{D42A27DB-BD31-4B8C-83A1-F6EECF244321}">
                <p14:modId xmlns:p14="http://schemas.microsoft.com/office/powerpoint/2010/main" val="3612892616"/>
              </p:ext>
            </p:extLst>
          </p:nvPr>
        </p:nvGraphicFramePr>
        <p:xfrm>
          <a:off x="124996" y="1902286"/>
          <a:ext cx="11941995" cy="1994038"/>
        </p:xfrm>
        <a:graphic>
          <a:graphicData uri="http://schemas.openxmlformats.org/drawingml/2006/table">
            <a:tbl>
              <a:tblPr firstRow="1" bandRow="1">
                <a:solidFill>
                  <a:srgbClr val="FF0000">
                    <a:alpha val="14118"/>
                  </a:srgbClr>
                </a:solidFill>
                <a:tableStyleId>{073A0DAA-6AF3-43AB-8588-CEC1D06C72B9}</a:tableStyleId>
              </a:tblPr>
              <a:tblGrid>
                <a:gridCol w="3414783">
                  <a:extLst>
                    <a:ext uri="{9D8B030D-6E8A-4147-A177-3AD203B41FA5}">
                      <a16:colId xmlns:a16="http://schemas.microsoft.com/office/drawing/2014/main" val="3970722688"/>
                    </a:ext>
                  </a:extLst>
                </a:gridCol>
                <a:gridCol w="2243181">
                  <a:extLst>
                    <a:ext uri="{9D8B030D-6E8A-4147-A177-3AD203B41FA5}">
                      <a16:colId xmlns:a16="http://schemas.microsoft.com/office/drawing/2014/main" val="3279412662"/>
                    </a:ext>
                  </a:extLst>
                </a:gridCol>
                <a:gridCol w="2038865">
                  <a:extLst>
                    <a:ext uri="{9D8B030D-6E8A-4147-A177-3AD203B41FA5}">
                      <a16:colId xmlns:a16="http://schemas.microsoft.com/office/drawing/2014/main" val="1613444012"/>
                    </a:ext>
                  </a:extLst>
                </a:gridCol>
                <a:gridCol w="2122583">
                  <a:extLst>
                    <a:ext uri="{9D8B030D-6E8A-4147-A177-3AD203B41FA5}">
                      <a16:colId xmlns:a16="http://schemas.microsoft.com/office/drawing/2014/main" val="2798790954"/>
                    </a:ext>
                  </a:extLst>
                </a:gridCol>
                <a:gridCol w="2122583">
                  <a:extLst>
                    <a:ext uri="{9D8B030D-6E8A-4147-A177-3AD203B41FA5}">
                      <a16:colId xmlns:a16="http://schemas.microsoft.com/office/drawing/2014/main" val="1003491612"/>
                    </a:ext>
                  </a:extLst>
                </a:gridCol>
              </a:tblGrid>
              <a:tr h="1994038">
                <a:tc>
                  <a:txBody>
                    <a:bodyPr/>
                    <a:lstStyle/>
                    <a:p>
                      <a:pPr algn="l" rtl="0" fontAlgn="base"/>
                      <a:r>
                        <a:rPr lang="en-GB" sz="800" b="1" i="1" dirty="0">
                          <a:solidFill>
                            <a:srgbClr val="000000"/>
                          </a:solidFill>
                          <a:effectLst/>
                          <a:latin typeface="Century Gothic" panose="020B0502020202020204" pitchFamily="34" charset="0"/>
                        </a:rPr>
                        <a:t>EYFS:</a:t>
                      </a:r>
                      <a:r>
                        <a:rPr lang="en-GB" sz="800" b="1" i="0" dirty="0">
                          <a:solidFill>
                            <a:srgbClr val="FFFFFF"/>
                          </a:solidFill>
                          <a:effectLst/>
                          <a:latin typeface="Century Gothic" panose="020B0502020202020204" pitchFamily="34" charset="0"/>
                        </a:rPr>
                        <a:t>​</a:t>
                      </a:r>
                      <a:endParaRPr lang="en-GB" b="1" i="0" dirty="0">
                        <a:solidFill>
                          <a:srgbClr val="FFFFFF"/>
                        </a:solidFill>
                        <a:effectLst/>
                      </a:endParaRPr>
                    </a:p>
                    <a:p>
                      <a:pPr algn="l" rtl="0" fontAlgn="base"/>
                      <a:r>
                        <a:rPr lang="en-GB" sz="800" b="1" i="1" u="none" strike="noStrike" dirty="0">
                          <a:solidFill>
                            <a:srgbClr val="000000"/>
                          </a:solidFill>
                          <a:effectLst/>
                          <a:latin typeface="Century Gothic" panose="020B0502020202020204" pitchFamily="34" charset="0"/>
                        </a:rPr>
                        <a:t>Multi skills: </a:t>
                      </a:r>
                      <a:r>
                        <a:rPr lang="en-GB" sz="800" b="1" i="1" u="none" strike="noStrike" kern="1200" dirty="0">
                          <a:solidFill>
                            <a:srgbClr val="000000"/>
                          </a:solidFill>
                          <a:effectLst/>
                          <a:latin typeface="Century Gothic" panose="020B0502020202020204" pitchFamily="34" charset="0"/>
                          <a:ea typeface="+mn-ea"/>
                          <a:cs typeface="+mn-cs"/>
                        </a:rPr>
                        <a:t>beach trip and the deep blue sea (focus on developing skills taught so far)</a:t>
                      </a:r>
                    </a:p>
                    <a:p>
                      <a:pPr algn="l" rtl="0" fontAlgn="base"/>
                      <a:r>
                        <a:rPr lang="en-GB" sz="800" b="1" i="0" dirty="0">
                          <a:solidFill>
                            <a:srgbClr val="FFFFFF"/>
                          </a:solidFill>
                          <a:effectLst/>
                          <a:latin typeface="Calibri" panose="020F0502020204030204" pitchFamily="34" charset="0"/>
                        </a:rPr>
                        <a:t>​</a:t>
                      </a:r>
                      <a:endParaRPr lang="en-GB" b="1" i="0" dirty="0">
                        <a:solidFill>
                          <a:srgbClr val="FFFFFF"/>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kern="1200" noProof="0" dirty="0">
                          <a:solidFill>
                            <a:srgbClr val="000000"/>
                          </a:solidFill>
                          <a:effectLst/>
                          <a:latin typeface="Century Gothic" panose="020B0502020202020204" pitchFamily="34" charset="0"/>
                          <a:ea typeface="+mn-ea"/>
                          <a:cs typeface="+mn-cs"/>
                        </a:rPr>
                        <a:t>Learn how to work together as a team to complete activities with previously learnt skills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kern="1200" noProof="0" dirty="0">
                          <a:solidFill>
                            <a:srgbClr val="000000"/>
                          </a:solidFill>
                          <a:effectLst/>
                          <a:latin typeface="Century Gothic" panose="020B0502020202020204" pitchFamily="34" charset="0"/>
                          <a:ea typeface="+mn-ea"/>
                          <a:cs typeface="+mn-cs"/>
                        </a:rPr>
                        <a:t>Know how to turn take</a:t>
                      </a:r>
                      <a:endParaRPr lang="en-GB" sz="800" b="0" i="0" dirty="0">
                        <a:solidFill>
                          <a:srgbClr val="000000"/>
                        </a:solidFill>
                        <a:effectLst/>
                        <a:latin typeface="Time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rtl="0" fontAlgn="base"/>
                      <a:r>
                        <a:rPr lang="en-GB" sz="800" b="1" i="0" dirty="0">
                          <a:solidFill>
                            <a:srgbClr val="000000"/>
                          </a:solidFill>
                          <a:effectLst/>
                          <a:latin typeface="Century Gothic" panose="020B0502020202020204" pitchFamily="34" charset="0"/>
                        </a:rPr>
                        <a:t>YEAR 1:</a:t>
                      </a:r>
                      <a:r>
                        <a:rPr lang="en-GB" sz="800" b="1" i="0" dirty="0">
                          <a:solidFill>
                            <a:srgbClr val="FFFFFF"/>
                          </a:solidFill>
                          <a:effectLst/>
                          <a:latin typeface="Century Gothic" panose="020B0502020202020204" pitchFamily="34" charset="0"/>
                        </a:rPr>
                        <a:t>​</a:t>
                      </a:r>
                    </a:p>
                    <a:p>
                      <a:pPr algn="l" rtl="0" fontAlgn="base"/>
                      <a:r>
                        <a:rPr lang="en-GB" sz="800" b="1" i="1" u="none" strike="noStrike" kern="1200" dirty="0">
                          <a:solidFill>
                            <a:srgbClr val="000000"/>
                          </a:solidFill>
                          <a:effectLst/>
                          <a:latin typeface="Century Gothic" panose="020B0502020202020204" pitchFamily="34" charset="0"/>
                          <a:ea typeface="+mn-ea"/>
                          <a:cs typeface="+mn-cs"/>
                        </a:rPr>
                        <a:t>Games (Premier Sports Coach)</a:t>
                      </a:r>
                    </a:p>
                    <a:p>
                      <a:pPr algn="l" rtl="0" fontAlgn="base"/>
                      <a:r>
                        <a:rPr lang="en-GB" sz="800" b="1" i="1" u="none" strike="noStrike" kern="1200" dirty="0">
                          <a:solidFill>
                            <a:srgbClr val="000000"/>
                          </a:solidFill>
                          <a:effectLst/>
                          <a:latin typeface="Century Gothic" panose="020B0502020202020204" pitchFamily="34" charset="0"/>
                          <a:ea typeface="+mn-ea"/>
                          <a:cs typeface="+mn-cs"/>
                        </a:rPr>
                        <a:t>NC: Master basic movements including running, jumping, throwing and catching, as well as developing balance, agility and co-ordination, and begin to apply these in a range of activities.</a:t>
                      </a:r>
                    </a:p>
                    <a:p>
                      <a:r>
                        <a:rPr lang="en-GB" sz="800" b="1" i="1" u="none" strike="noStrike" kern="1200" dirty="0">
                          <a:solidFill>
                            <a:srgbClr val="000000"/>
                          </a:solidFill>
                          <a:effectLst/>
                          <a:latin typeface="Century Gothic" panose="020B0502020202020204" pitchFamily="34" charset="0"/>
                          <a:ea typeface="+mn-ea"/>
                          <a:cs typeface="+mn-cs"/>
                        </a:rPr>
                        <a:t>Participate in team games, developing simple tactics for attacking and defending </a:t>
                      </a:r>
                    </a:p>
                    <a:p>
                      <a:endParaRPr lang="en-GB" sz="800" b="1" i="1" u="none" strike="noStrike" kern="1200" dirty="0">
                        <a:solidFill>
                          <a:srgbClr val="000000"/>
                        </a:solidFill>
                        <a:effectLst/>
                        <a:latin typeface="Century Gothic" panose="020B0502020202020204" pitchFamily="34" charset="0"/>
                        <a:ea typeface="+mn-ea"/>
                        <a:cs typeface="+mn-cs"/>
                      </a:endParaRPr>
                    </a:p>
                    <a:p>
                      <a:r>
                        <a:rPr lang="en-GB" sz="800" b="0" i="0" kern="1200" dirty="0">
                          <a:solidFill>
                            <a:srgbClr val="000000"/>
                          </a:solidFill>
                          <a:effectLst/>
                          <a:latin typeface="Century Gothic" panose="020B0502020202020204" pitchFamily="34" charset="0"/>
                          <a:ea typeface="+mn-ea"/>
                          <a:cs typeface="+mn-cs"/>
                        </a:rPr>
                        <a:t>Know how to move in and out of a space safely and with control</a:t>
                      </a:r>
                    </a:p>
                    <a:p>
                      <a:r>
                        <a:rPr lang="en-GB" sz="800" b="0" i="0" kern="1200" dirty="0">
                          <a:solidFill>
                            <a:srgbClr val="000000"/>
                          </a:solidFill>
                          <a:effectLst/>
                          <a:latin typeface="Century Gothic" panose="020B0502020202020204" pitchFamily="34" charset="0"/>
                          <a:ea typeface="+mn-ea"/>
                          <a:cs typeface="+mn-cs"/>
                        </a:rPr>
                        <a:t>Understand the purpose of invading</a:t>
                      </a:r>
                    </a:p>
                    <a:p>
                      <a:pPr marL="0" algn="l" defTabSz="914400" rtl="0" eaLnBrk="1" fontAlgn="base" latinLnBrk="0" hangingPunct="1"/>
                      <a:r>
                        <a:rPr lang="en-GB" sz="800" b="0" i="0" kern="1200" dirty="0">
                          <a:solidFill>
                            <a:srgbClr val="000000"/>
                          </a:solidFill>
                          <a:effectLst/>
                          <a:latin typeface="Century Gothic" panose="020B0502020202020204" pitchFamily="34" charset="0"/>
                          <a:ea typeface="+mn-ea"/>
                          <a:cs typeface="+mn-cs"/>
                        </a:rPr>
                        <a:t>Know basic rules of invasion games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rtl="0" fontAlgn="auto"/>
                      <a:r>
                        <a:rPr lang="en-GB" sz="800" b="0" i="0" dirty="0">
                          <a:solidFill>
                            <a:srgbClr val="000000"/>
                          </a:solidFill>
                          <a:effectLst/>
                          <a:latin typeface="Century Gothic" panose="020B0502020202020204" pitchFamily="34" charset="0"/>
                        </a:rPr>
                        <a:t>​</a:t>
                      </a:r>
                    </a:p>
                    <a:p>
                      <a:pPr algn="l" rtl="0" fontAlgn="base"/>
                      <a:r>
                        <a:rPr lang="en-GB" sz="800" b="1" i="1" dirty="0">
                          <a:solidFill>
                            <a:srgbClr val="000000"/>
                          </a:solidFill>
                          <a:effectLst/>
                          <a:latin typeface="Century Gothic" panose="020B0502020202020204" pitchFamily="34" charset="0"/>
                        </a:rPr>
                        <a:t>Interpretative Dance (Under the Sea)</a:t>
                      </a:r>
                      <a:endParaRPr lang="en-GB" sz="1800" b="1" i="0" u="none" strike="noStrike" kern="1200" dirty="0">
                        <a:solidFill>
                          <a:srgbClr val="FFFFFF"/>
                        </a:solidFill>
                        <a:effectLst/>
                        <a:latin typeface="+mn-lt"/>
                        <a:ea typeface="+mn-ea"/>
                        <a:cs typeface="+mn-cs"/>
                      </a:endParaRPr>
                    </a:p>
                    <a:p>
                      <a:pPr algn="l" rtl="0" fontAlgn="base"/>
                      <a:r>
                        <a:rPr lang="en-GB" sz="800" b="1" i="1" u="none" strike="noStrike" kern="1200" dirty="0">
                          <a:solidFill>
                            <a:srgbClr val="000000"/>
                          </a:solidFill>
                          <a:effectLst/>
                          <a:latin typeface="Century Gothic" panose="020B0502020202020204" pitchFamily="34" charset="0"/>
                          <a:ea typeface="+mn-ea"/>
                          <a:cs typeface="+mn-cs"/>
                        </a:rPr>
                        <a:t>NC: Develop balance, agility and co-ordination, and begin to apply these in a range of activities.</a:t>
                      </a:r>
                    </a:p>
                    <a:p>
                      <a:pPr algn="l" rtl="0" fontAlgn="base"/>
                      <a:r>
                        <a:rPr lang="en-GB" sz="800" b="1" i="1" u="none" strike="noStrike" kern="1200" dirty="0">
                          <a:solidFill>
                            <a:srgbClr val="000000"/>
                          </a:solidFill>
                          <a:effectLst/>
                          <a:latin typeface="Century Gothic" panose="020B0502020202020204" pitchFamily="34" charset="0"/>
                          <a:ea typeface="+mn-ea"/>
                          <a:cs typeface="+mn-cs"/>
                        </a:rPr>
                        <a:t>Perform dances using simple movement patterns.</a:t>
                      </a:r>
                    </a:p>
                    <a:p>
                      <a:pPr algn="l" rtl="0" fontAlgn="base"/>
                      <a:r>
                        <a:rPr lang="en-GB" sz="800" b="1" i="0" dirty="0">
                          <a:solidFill>
                            <a:srgbClr val="FFFFFF"/>
                          </a:solidFill>
                          <a:effectLst/>
                          <a:latin typeface="Century Gothic" panose="020B0502020202020204" pitchFamily="34" charset="0"/>
                        </a:rPr>
                        <a:t>​</a:t>
                      </a:r>
                      <a:endParaRPr lang="en-GB" sz="1800" b="1" i="0" kern="1200" dirty="0">
                        <a:solidFill>
                          <a:srgbClr val="FFFFFF"/>
                        </a:solidFill>
                        <a:effectLst/>
                        <a:latin typeface="+mn-lt"/>
                        <a:ea typeface="+mn-ea"/>
                        <a:cs typeface="+mn-cs"/>
                      </a:endParaRPr>
                    </a:p>
                    <a:p>
                      <a:pPr algn="l" rtl="0" fontAlgn="base"/>
                      <a:r>
                        <a:rPr lang="en-GB" sz="800" b="0" i="0" kern="1200" dirty="0">
                          <a:solidFill>
                            <a:srgbClr val="000000"/>
                          </a:solidFill>
                          <a:effectLst/>
                          <a:latin typeface="Century Gothic" panose="020B0502020202020204" pitchFamily="34" charset="0"/>
                          <a:ea typeface="+mn-ea"/>
                          <a:cs typeface="+mn-cs"/>
                        </a:rPr>
                        <a:t>Understand the term unison as being together</a:t>
                      </a:r>
                    </a:p>
                    <a:p>
                      <a:pPr algn="l" rtl="0" fontAlgn="base"/>
                      <a:r>
                        <a:rPr lang="en-GB" sz="800" b="0" i="0" kern="1200" dirty="0">
                          <a:solidFill>
                            <a:srgbClr val="000000"/>
                          </a:solidFill>
                          <a:effectLst/>
                          <a:latin typeface="Century Gothic" panose="020B0502020202020204" pitchFamily="34" charset="0"/>
                          <a:ea typeface="+mn-ea"/>
                          <a:cs typeface="+mn-cs"/>
                        </a:rPr>
                        <a:t>Understand that different movements can tell a story in dance</a:t>
                      </a:r>
                    </a:p>
                    <a:p>
                      <a:pPr marL="0" algn="l" defTabSz="914400" rtl="0" eaLnBrk="1" fontAlgn="base" latinLnBrk="0" hangingPunct="1"/>
                      <a:r>
                        <a:rPr lang="en-GB" sz="800" b="0" i="0" kern="1200" dirty="0">
                          <a:solidFill>
                            <a:srgbClr val="000000"/>
                          </a:solidFill>
                          <a:effectLst/>
                          <a:latin typeface="Century Gothic" panose="020B0502020202020204" pitchFamily="34" charset="0"/>
                          <a:ea typeface="+mn-ea"/>
                          <a:cs typeface="+mn-cs"/>
                        </a:rPr>
                        <a:t>Observe and talk about each other’s dances using dance vocabulary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rtl="0" fontAlgn="base"/>
                      <a:r>
                        <a:rPr lang="en-GB" sz="800" b="1" i="0" dirty="0">
                          <a:solidFill>
                            <a:srgbClr val="000000"/>
                          </a:solidFill>
                          <a:effectLst/>
                          <a:latin typeface="Century Gothic" panose="020B0502020202020204" pitchFamily="34" charset="0"/>
                        </a:rPr>
                        <a:t>YEAR 2:</a:t>
                      </a:r>
                      <a:r>
                        <a:rPr lang="en-GB" sz="800" b="1" i="0" dirty="0">
                          <a:solidFill>
                            <a:srgbClr val="FFFFFF"/>
                          </a:solidFill>
                          <a:effectLst/>
                          <a:latin typeface="Century Gothic" panose="020B0502020202020204" pitchFamily="34" charset="0"/>
                        </a:rPr>
                        <a:t>​</a:t>
                      </a:r>
                      <a:endParaRPr lang="en-GB" b="1" i="0" dirty="0">
                        <a:solidFill>
                          <a:srgbClr val="FFFFFF"/>
                        </a:solidFill>
                        <a:effectLs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800" b="1" i="1" u="none" strike="noStrike" kern="1200" dirty="0">
                          <a:solidFill>
                            <a:srgbClr val="000000"/>
                          </a:solidFill>
                          <a:effectLst/>
                          <a:latin typeface="Century Gothic" panose="020B0502020202020204" pitchFamily="34" charset="0"/>
                          <a:ea typeface="+mn-ea"/>
                          <a:cs typeface="+mn-cs"/>
                        </a:rPr>
                        <a:t>Games (Premier Sports Coach)</a:t>
                      </a:r>
                    </a:p>
                    <a:p>
                      <a:pPr algn="l" rtl="0" fontAlgn="base"/>
                      <a:r>
                        <a:rPr lang="en-GB" sz="800" i="1" dirty="0">
                          <a:solidFill>
                            <a:srgbClr val="0B0C0C"/>
                          </a:solidFill>
                          <a:effectLst/>
                          <a:latin typeface="Century Gothic" panose="020B0502020202020204" pitchFamily="34" charset="0"/>
                          <a:ea typeface="+mn-ea"/>
                          <a:cs typeface="Arial" panose="020B0604020202020204" pitchFamily="34" charset="0"/>
                        </a:rPr>
                        <a:t>NC: Master basic movements including running, jumping, throwing and catching, as well as developing balance, agility and co-ordination, and begin to apply these in a range of activities.</a:t>
                      </a:r>
                      <a:r>
                        <a:rPr lang="en-GB" sz="800" i="1" dirty="0">
                          <a:effectLst/>
                        </a:rPr>
                        <a:t> </a:t>
                      </a:r>
                    </a:p>
                    <a:p>
                      <a:pPr marL="0" lvl="0" algn="l" defTabSz="914400" rtl="0" eaLnBrk="1" fontAlgn="base" latinLnBrk="0" hangingPunct="1"/>
                      <a:r>
                        <a:rPr lang="en-GB" sz="800" b="0" i="0" kern="1200" dirty="0">
                          <a:solidFill>
                            <a:srgbClr val="000000"/>
                          </a:solidFill>
                          <a:effectLst/>
                          <a:latin typeface="Century Gothic" panose="020B0502020202020204" pitchFamily="34" charset="0"/>
                          <a:ea typeface="+mn-ea"/>
                          <a:cs typeface="+mn-cs"/>
                        </a:rPr>
                        <a:t>Understand the purpose of attack, invade and defending  a space   </a:t>
                      </a:r>
                    </a:p>
                    <a:p>
                      <a:r>
                        <a:rPr lang="en-GB" sz="800" b="0" i="0" kern="1200" dirty="0">
                          <a:solidFill>
                            <a:srgbClr val="000000"/>
                          </a:solidFill>
                          <a:effectLst/>
                          <a:latin typeface="Century Gothic" panose="020B0502020202020204" pitchFamily="34" charset="0"/>
                          <a:ea typeface="+mn-ea"/>
                          <a:cs typeface="+mn-cs"/>
                        </a:rPr>
                        <a:t>Understand the rules of invasion games</a:t>
                      </a:r>
                    </a:p>
                    <a:p>
                      <a:r>
                        <a:rPr lang="en-GB" sz="800" b="0" i="0" kern="1200" dirty="0">
                          <a:solidFill>
                            <a:srgbClr val="000000"/>
                          </a:solidFill>
                          <a:effectLst/>
                          <a:latin typeface="Century Gothic" panose="020B0502020202020204" pitchFamily="34" charset="0"/>
                          <a:ea typeface="+mn-ea"/>
                          <a:cs typeface="+mn-cs"/>
                        </a:rPr>
                        <a:t>Understand scoring</a:t>
                      </a:r>
                    </a:p>
                    <a:p>
                      <a:endParaRPr lang="en-GB" sz="800" b="0" i="0" kern="1200" dirty="0">
                        <a:solidFill>
                          <a:srgbClr val="000000"/>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Interpretative Dance (Pirates)</a:t>
                      </a:r>
                      <a:endParaRPr kumimoji="0" lang="en-GB" sz="1800" b="1" i="0" u="none" strike="noStrike" kern="1200" cap="none" spc="0" normalizeH="0" baseline="0" noProof="0" dirty="0">
                        <a:ln>
                          <a:noFill/>
                        </a:ln>
                        <a:solidFill>
                          <a:srgbClr val="FFFFFF"/>
                        </a:solidFill>
                        <a:effectLst/>
                        <a:uLnTx/>
                        <a:uFillTx/>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NC: Develop balance, agility and co-ordination, and begin to apply these in a range of activities.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Perform dances using simple movement patterns.</a:t>
                      </a:r>
                    </a:p>
                    <a:p>
                      <a:pPr algn="l" rtl="0" fontAlgn="base"/>
                      <a:r>
                        <a:rPr lang="en-GB" sz="800" b="1" i="0" dirty="0">
                          <a:solidFill>
                            <a:srgbClr val="FFFFFF"/>
                          </a:solidFill>
                          <a:effectLst/>
                          <a:latin typeface="Century Gothic" panose="020B0502020202020204" pitchFamily="34" charset="0"/>
                        </a:rPr>
                        <a:t>​</a:t>
                      </a:r>
                    </a:p>
                    <a:p>
                      <a:pPr algn="l" rtl="0" fontAlgn="base"/>
                      <a:r>
                        <a:rPr lang="en-GB" sz="800" b="0" i="0" kern="1200" dirty="0">
                          <a:solidFill>
                            <a:srgbClr val="000000"/>
                          </a:solidFill>
                          <a:effectLst/>
                          <a:latin typeface="Century Gothic" panose="020B0502020202020204" pitchFamily="34" charset="0"/>
                          <a:ea typeface="+mn-ea"/>
                          <a:cs typeface="+mn-cs"/>
                        </a:rPr>
                        <a:t>Develop understanding of moving in unison </a:t>
                      </a:r>
                    </a:p>
                    <a:p>
                      <a:pPr algn="l" rtl="0" fontAlgn="base"/>
                      <a:r>
                        <a:rPr lang="en-GB" sz="800" b="0" i="0" kern="1200" dirty="0">
                          <a:solidFill>
                            <a:srgbClr val="000000"/>
                          </a:solidFill>
                          <a:effectLst/>
                          <a:latin typeface="Century Gothic" panose="020B0502020202020204" pitchFamily="34" charset="0"/>
                          <a:ea typeface="+mn-ea"/>
                          <a:cs typeface="+mn-cs"/>
                        </a:rPr>
                        <a:t>Understand a movement phrase as combining actions phrase</a:t>
                      </a:r>
                    </a:p>
                    <a:p>
                      <a:pPr marL="0" algn="l" defTabSz="914400" rtl="0" eaLnBrk="1" fontAlgn="base" latinLnBrk="0" hangingPunct="1"/>
                      <a:r>
                        <a:rPr lang="en-GB" sz="800" b="0" i="0" kern="1200" dirty="0">
                          <a:solidFill>
                            <a:srgbClr val="000000"/>
                          </a:solidFill>
                          <a:effectLst/>
                          <a:latin typeface="Century Gothic" panose="020B0502020202020204" pitchFamily="34" charset="0"/>
                          <a:ea typeface="+mn-ea"/>
                          <a:cs typeface="+mn-cs"/>
                        </a:rPr>
                        <a:t>Observe and talk about each other’s dances using dance vocabulary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124381799"/>
                  </a:ext>
                </a:extLst>
              </a:tr>
            </a:tbl>
          </a:graphicData>
        </a:graphic>
      </p:graphicFrame>
      <p:sp>
        <p:nvSpPr>
          <p:cNvPr id="6" name="TextBox 5">
            <a:extLst>
              <a:ext uri="{FF2B5EF4-FFF2-40B4-BE49-F238E27FC236}">
                <a16:creationId xmlns:a16="http://schemas.microsoft.com/office/drawing/2014/main" id="{187643CA-28F7-C908-0913-17E48E1D7638}"/>
              </a:ext>
            </a:extLst>
          </p:cNvPr>
          <p:cNvSpPr txBox="1"/>
          <p:nvPr/>
        </p:nvSpPr>
        <p:spPr>
          <a:xfrm>
            <a:off x="124996" y="439139"/>
            <a:ext cx="2082315" cy="261610"/>
          </a:xfrm>
          <a:prstGeom prst="rect">
            <a:avLst/>
          </a:prstGeom>
          <a:noFill/>
        </p:spPr>
        <p:txBody>
          <a:bodyPr wrap="square" rtlCol="0">
            <a:spAutoFit/>
          </a:bodyPr>
          <a:lstStyle/>
          <a:p>
            <a:r>
              <a:rPr lang="en-GB" sz="1100" b="1">
                <a:latin typeface="Century Gothic" panose="020B0502020202020204" pitchFamily="34" charset="0"/>
              </a:rPr>
              <a:t>Vocabulary Progression</a:t>
            </a:r>
            <a:endParaRPr lang="en-GB" sz="1100">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15D76A39-5479-2349-E5C3-5257446F5000}"/>
              </a:ext>
            </a:extLst>
          </p:cNvPr>
          <p:cNvGraphicFramePr>
            <a:graphicFrameLocks noGrp="1"/>
          </p:cNvGraphicFramePr>
          <p:nvPr>
            <p:extLst>
              <p:ext uri="{D42A27DB-BD31-4B8C-83A1-F6EECF244321}">
                <p14:modId xmlns:p14="http://schemas.microsoft.com/office/powerpoint/2010/main" val="528049311"/>
              </p:ext>
            </p:extLst>
          </p:nvPr>
        </p:nvGraphicFramePr>
        <p:xfrm>
          <a:off x="124998" y="723113"/>
          <a:ext cx="11941994" cy="858552"/>
        </p:xfrm>
        <a:graphic>
          <a:graphicData uri="http://schemas.openxmlformats.org/drawingml/2006/table">
            <a:tbl>
              <a:tblPr firstRow="1" bandRow="1">
                <a:solidFill>
                  <a:srgbClr val="FF0000">
                    <a:alpha val="14118"/>
                  </a:srgbClr>
                </a:solidFill>
                <a:tableStyleId>{073A0DAA-6AF3-43AB-8588-CEC1D06C72B9}</a:tableStyleId>
              </a:tblPr>
              <a:tblGrid>
                <a:gridCol w="3414783">
                  <a:extLst>
                    <a:ext uri="{9D8B030D-6E8A-4147-A177-3AD203B41FA5}">
                      <a16:colId xmlns:a16="http://schemas.microsoft.com/office/drawing/2014/main" val="3970722688"/>
                    </a:ext>
                  </a:extLst>
                </a:gridCol>
                <a:gridCol w="4294403">
                  <a:extLst>
                    <a:ext uri="{9D8B030D-6E8A-4147-A177-3AD203B41FA5}">
                      <a16:colId xmlns:a16="http://schemas.microsoft.com/office/drawing/2014/main" val="3279412662"/>
                    </a:ext>
                  </a:extLst>
                </a:gridCol>
                <a:gridCol w="4232808">
                  <a:extLst>
                    <a:ext uri="{9D8B030D-6E8A-4147-A177-3AD203B41FA5}">
                      <a16:colId xmlns:a16="http://schemas.microsoft.com/office/drawing/2014/main" val="2798790954"/>
                    </a:ext>
                  </a:extLst>
                </a:gridCol>
              </a:tblGrid>
              <a:tr h="858552">
                <a:tc>
                  <a:txBody>
                    <a:bodyPr/>
                    <a:lstStyle/>
                    <a:p>
                      <a:pPr algn="l" rtl="0" fontAlgn="base"/>
                      <a:r>
                        <a:rPr lang="en-GB" sz="800" b="1" i="0" dirty="0">
                          <a:solidFill>
                            <a:srgbClr val="000000"/>
                          </a:solidFill>
                          <a:effectLst/>
                          <a:latin typeface="Century Gothic" panose="020B0502020202020204" pitchFamily="34" charset="0"/>
                        </a:rPr>
                        <a:t>EYFS:</a:t>
                      </a:r>
                      <a:r>
                        <a:rPr lang="en-GB" sz="800" b="1" i="0" dirty="0">
                          <a:solidFill>
                            <a:srgbClr val="FFFFFF"/>
                          </a:solidFill>
                          <a:effectLst/>
                          <a:latin typeface="Century Gothic" panose="020B0502020202020204" pitchFamily="34" charset="0"/>
                        </a:rPr>
                        <a:t>​</a:t>
                      </a:r>
                      <a:endParaRPr lang="en-GB" b="1" i="0" dirty="0">
                        <a:solidFill>
                          <a:srgbClr val="FFFFFF"/>
                        </a:solidFill>
                        <a:effectLst/>
                      </a:endParaRPr>
                    </a:p>
                    <a:p>
                      <a:pPr algn="l" rtl="0" fontAlgn="base"/>
                      <a:r>
                        <a:rPr lang="en-GB" sz="800" b="1" i="1" dirty="0">
                          <a:solidFill>
                            <a:srgbClr val="000000"/>
                          </a:solidFill>
                          <a:effectLst/>
                          <a:latin typeface="Century Gothic" panose="020B0502020202020204" pitchFamily="34" charset="0"/>
                        </a:rPr>
                        <a:t>Communication and Language</a:t>
                      </a:r>
                      <a:r>
                        <a:rPr lang="en-GB" sz="800" b="1" i="0" dirty="0">
                          <a:solidFill>
                            <a:srgbClr val="FFFFFF"/>
                          </a:solidFill>
                          <a:effectLst/>
                          <a:latin typeface="Century Gothic" panose="020B0502020202020204" pitchFamily="34" charset="0"/>
                        </a:rPr>
                        <a:t>​</a:t>
                      </a:r>
                      <a:endParaRPr lang="en-GB" b="1" i="0" dirty="0">
                        <a:solidFill>
                          <a:srgbClr val="FFFFFF"/>
                        </a:solidFill>
                        <a:effectLst/>
                      </a:endParaRPr>
                    </a:p>
                    <a:p>
                      <a:pPr algn="l" rtl="0" fontAlgn="base"/>
                      <a:r>
                        <a:rPr lang="en-GB" sz="800" b="1" i="0" dirty="0">
                          <a:solidFill>
                            <a:srgbClr val="FFFFFF"/>
                          </a:solidFill>
                          <a:effectLst/>
                          <a:latin typeface="Century Gothic" panose="020B0502020202020204" pitchFamily="34" charset="0"/>
                        </a:rPr>
                        <a:t>​</a:t>
                      </a:r>
                      <a:endParaRPr lang="en-GB" b="1" i="0" dirty="0">
                        <a:solidFill>
                          <a:srgbClr val="FFFFFF"/>
                        </a:solidFill>
                        <a:effectLst/>
                      </a:endParaRPr>
                    </a:p>
                    <a:p>
                      <a:pPr algn="l" rtl="0" fontAlgn="base"/>
                      <a:r>
                        <a:rPr lang="en-GB" sz="800" b="0" i="0" u="none" strike="noStrike" dirty="0">
                          <a:solidFill>
                            <a:srgbClr val="000000"/>
                          </a:solidFill>
                          <a:effectLst/>
                          <a:latin typeface="Century Gothic" panose="020B0502020202020204" pitchFamily="34" charset="0"/>
                        </a:rPr>
                        <a:t>Team, taking turns, space</a:t>
                      </a:r>
                      <a:endParaRPr lang="en-GB" b="1" i="0" dirty="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rtl="0" fontAlgn="base"/>
                      <a:r>
                        <a:rPr lang="en-GB" sz="800" b="1" i="0" dirty="0">
                          <a:solidFill>
                            <a:srgbClr val="000000"/>
                          </a:solidFill>
                          <a:effectLst/>
                          <a:latin typeface="Century Gothic" panose="020B0502020202020204" pitchFamily="34" charset="0"/>
                        </a:rPr>
                        <a:t>YEAR 1:</a:t>
                      </a:r>
                      <a:r>
                        <a:rPr lang="en-GB" sz="800" b="1" i="0" dirty="0">
                          <a:solidFill>
                            <a:srgbClr val="FFFFFF"/>
                          </a:solidFill>
                          <a:effectLst/>
                          <a:latin typeface="Century Gothic" panose="020B0502020202020204" pitchFamily="34" charset="0"/>
                        </a:rPr>
                        <a:t>​</a:t>
                      </a:r>
                      <a:endParaRPr lang="en-GB" b="1" i="0" dirty="0">
                        <a:solidFill>
                          <a:srgbClr val="FFFFFF"/>
                        </a:solidFill>
                        <a:effectLst/>
                      </a:endParaRPr>
                    </a:p>
                    <a:p>
                      <a:pPr algn="l" rtl="0" fontAlgn="base"/>
                      <a:r>
                        <a:rPr lang="en-GB" sz="800" b="1" i="0" dirty="0">
                          <a:solidFill>
                            <a:srgbClr val="FFFFFF"/>
                          </a:solidFill>
                          <a:effectLst/>
                          <a:latin typeface="Century Gothic" panose="020B0502020202020204" pitchFamily="34" charset="0"/>
                        </a:rPr>
                        <a:t>​</a:t>
                      </a:r>
                      <a:endParaRPr lang="en-GB" b="1" i="0" dirty="0">
                        <a:solidFill>
                          <a:srgbClr val="FFFFFF"/>
                        </a:solidFill>
                        <a:effectLst/>
                      </a:endParaRPr>
                    </a:p>
                    <a:p>
                      <a:pPr marL="0" marR="0" lvl="0" indent="0" algn="l">
                        <a:lnSpc>
                          <a:spcPct val="100000"/>
                        </a:lnSpc>
                        <a:spcBef>
                          <a:spcPts val="0"/>
                        </a:spcBef>
                        <a:spcAft>
                          <a:spcPts val="0"/>
                        </a:spcAft>
                        <a:buNone/>
                      </a:pPr>
                      <a:r>
                        <a:rPr lang="en-GB" sz="800" b="1" i="0" u="none" strike="noStrike" kern="1200" noProof="0" dirty="0">
                          <a:solidFill>
                            <a:schemeClr val="tx1"/>
                          </a:solidFill>
                          <a:effectLst/>
                          <a:latin typeface="Century Gothic"/>
                        </a:rPr>
                        <a:t>Invasion games:</a:t>
                      </a:r>
                      <a:r>
                        <a:rPr lang="en-GB" sz="800" b="1" i="0" u="none" strike="noStrike" kern="1200" noProof="0" dirty="0">
                          <a:solidFill>
                            <a:schemeClr val="tx1"/>
                          </a:solidFill>
                          <a:effectLst/>
                          <a:latin typeface="Century Gothic"/>
                          <a:ea typeface="+mn-ea"/>
                          <a:cs typeface="+mn-cs"/>
                        </a:rPr>
                        <a:t> </a:t>
                      </a:r>
                      <a:r>
                        <a:rPr lang="en-GB" sz="800" b="0" kern="1200" noProof="0" dirty="0">
                          <a:solidFill>
                            <a:schemeClr val="tx1"/>
                          </a:solidFill>
                          <a:effectLst/>
                          <a:latin typeface="Century Gothic"/>
                          <a:ea typeface="+mn-ea"/>
                          <a:cs typeface="+mn-cs"/>
                        </a:rPr>
                        <a:t>I</a:t>
                      </a:r>
                      <a:r>
                        <a:rPr lang="en-GB" sz="800" b="0" kern="1200" dirty="0" err="1">
                          <a:solidFill>
                            <a:schemeClr val="tx1"/>
                          </a:solidFill>
                          <a:effectLst/>
                          <a:latin typeface="Century Gothic"/>
                          <a:ea typeface="+mn-ea"/>
                          <a:cs typeface="+mn-cs"/>
                        </a:rPr>
                        <a:t>nvade</a:t>
                      </a:r>
                      <a:r>
                        <a:rPr lang="en-GB" sz="800" b="0" kern="1200" dirty="0">
                          <a:solidFill>
                            <a:schemeClr val="tx1"/>
                          </a:solidFill>
                          <a:effectLst/>
                          <a:latin typeface="Century Gothic"/>
                          <a:ea typeface="+mn-ea"/>
                          <a:cs typeface="+mn-cs"/>
                        </a:rPr>
                        <a:t>, speed, retrieve </a:t>
                      </a:r>
                    </a:p>
                    <a:p>
                      <a:pPr marL="0" marR="0" lvl="0" indent="0" algn="l">
                        <a:lnSpc>
                          <a:spcPct val="100000"/>
                        </a:lnSpc>
                        <a:spcBef>
                          <a:spcPts val="0"/>
                        </a:spcBef>
                        <a:spcAft>
                          <a:spcPts val="0"/>
                        </a:spcAft>
                        <a:buNone/>
                      </a:pPr>
                      <a:endParaRPr lang="en-GB" sz="800" b="0" kern="1200" dirty="0">
                        <a:solidFill>
                          <a:schemeClr val="tx1"/>
                        </a:solidFill>
                        <a:effectLst/>
                        <a:latin typeface="Century Gothic"/>
                        <a:ea typeface="+mn-ea"/>
                        <a:cs typeface="+mn-cs"/>
                      </a:endParaRPr>
                    </a:p>
                    <a:p>
                      <a:pPr marL="0" marR="0" lvl="0" indent="0" algn="l">
                        <a:lnSpc>
                          <a:spcPct val="100000"/>
                        </a:lnSpc>
                        <a:spcBef>
                          <a:spcPts val="0"/>
                        </a:spcBef>
                        <a:spcAft>
                          <a:spcPts val="0"/>
                        </a:spcAft>
                        <a:buNone/>
                      </a:pPr>
                      <a:r>
                        <a:rPr lang="en-GB" sz="800" b="1" kern="1200" dirty="0">
                          <a:solidFill>
                            <a:schemeClr val="tx1"/>
                          </a:solidFill>
                          <a:effectLst/>
                          <a:latin typeface="Century Gothic"/>
                          <a:ea typeface="+mn-ea"/>
                          <a:cs typeface="+mn-cs"/>
                        </a:rPr>
                        <a:t>Interpretative Dance</a:t>
                      </a:r>
                      <a:r>
                        <a:rPr lang="en-GB" sz="800" b="0" kern="1200" dirty="0">
                          <a:solidFill>
                            <a:schemeClr val="tx1"/>
                          </a:solidFill>
                          <a:effectLst/>
                          <a:latin typeface="Century Gothic"/>
                          <a:ea typeface="+mn-ea"/>
                          <a:cs typeface="+mn-cs"/>
                        </a:rPr>
                        <a:t>: </a:t>
                      </a:r>
                      <a:r>
                        <a:rPr lang="en-GB" sz="8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Slow, fast, pace, high, low, levels </a:t>
                      </a:r>
                      <a:endParaRPr lang="en-GB" sz="800" b="0" kern="1200" dirty="0">
                        <a:solidFill>
                          <a:schemeClr val="tx1"/>
                        </a:solidFill>
                        <a:effectLst/>
                        <a:latin typeface="Century Gothic"/>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rtl="0" fontAlgn="base"/>
                      <a:r>
                        <a:rPr lang="en-GB" sz="800" b="1" i="0" dirty="0">
                          <a:solidFill>
                            <a:srgbClr val="000000"/>
                          </a:solidFill>
                          <a:effectLst/>
                          <a:latin typeface="Century Gothic" panose="020B0502020202020204" pitchFamily="34" charset="0"/>
                        </a:rPr>
                        <a:t>YEAR 2:</a:t>
                      </a:r>
                      <a:r>
                        <a:rPr lang="en-GB" sz="800" b="1" i="0" dirty="0">
                          <a:solidFill>
                            <a:srgbClr val="FFFFFF"/>
                          </a:solidFill>
                          <a:effectLst/>
                          <a:latin typeface="Century Gothic" panose="020B0502020202020204" pitchFamily="34" charset="0"/>
                        </a:rPr>
                        <a:t>​</a:t>
                      </a:r>
                      <a:endParaRPr lang="en-GB" b="1" i="0" dirty="0">
                        <a:solidFill>
                          <a:srgbClr val="FFFFFF"/>
                        </a:solidFill>
                        <a:effectLst/>
                      </a:endParaRPr>
                    </a:p>
                    <a:p>
                      <a:pPr algn="l" rtl="0" fontAlgn="base"/>
                      <a:r>
                        <a:rPr lang="en-GB" sz="800" b="1" i="0" dirty="0">
                          <a:solidFill>
                            <a:srgbClr val="FFFFFF"/>
                          </a:solidFill>
                          <a:effectLst/>
                          <a:latin typeface="Century Gothic" panose="020B0502020202020204" pitchFamily="34" charset="0"/>
                        </a:rPr>
                        <a:t>​</a:t>
                      </a:r>
                      <a:endParaRPr lang="en-GB" b="1" i="0" dirty="0">
                        <a:solidFill>
                          <a:srgbClr val="FFFFFF"/>
                        </a:solidFill>
                        <a:effectLst/>
                      </a:endParaRPr>
                    </a:p>
                    <a:p>
                      <a:pPr lvl="0">
                        <a:buNone/>
                      </a:pPr>
                      <a:r>
                        <a:rPr lang="en-GB" sz="800" b="1" kern="1200" dirty="0">
                          <a:solidFill>
                            <a:schemeClr val="tx1"/>
                          </a:solidFill>
                          <a:effectLst/>
                          <a:latin typeface="Century Gothic"/>
                          <a:ea typeface="+mn-ea"/>
                          <a:cs typeface="+mn-cs"/>
                        </a:rPr>
                        <a:t>Invasion games: </a:t>
                      </a:r>
                      <a:r>
                        <a:rPr lang="en-GB" sz="800" b="0" kern="1200" dirty="0">
                          <a:solidFill>
                            <a:schemeClr val="tx1"/>
                          </a:solidFill>
                          <a:effectLst/>
                          <a:latin typeface="Century Gothic"/>
                          <a:ea typeface="+mn-ea"/>
                          <a:cs typeface="+mn-cs"/>
                        </a:rPr>
                        <a:t>Invade, attack, defend </a:t>
                      </a:r>
                    </a:p>
                    <a:p>
                      <a:pPr lvl="0">
                        <a:buNone/>
                      </a:pPr>
                      <a:endParaRPr lang="en-GB" sz="800" b="0" kern="1200" dirty="0">
                        <a:solidFill>
                          <a:schemeClr val="tx1"/>
                        </a:solidFill>
                        <a:effectLst/>
                        <a:latin typeface="Century Gothic"/>
                        <a:ea typeface="+mn-ea"/>
                        <a:cs typeface="+mn-cs"/>
                      </a:endParaRPr>
                    </a:p>
                    <a:p>
                      <a:pPr lvl="0">
                        <a:buNone/>
                      </a:pPr>
                      <a:r>
                        <a:rPr lang="en-GB" sz="800" b="1" kern="1200" dirty="0">
                          <a:solidFill>
                            <a:schemeClr val="tx1"/>
                          </a:solidFill>
                          <a:effectLst/>
                          <a:latin typeface="Century Gothic"/>
                          <a:ea typeface="+mn-ea"/>
                          <a:cs typeface="+mn-cs"/>
                        </a:rPr>
                        <a:t>Interpretative Dance: </a:t>
                      </a:r>
                      <a:r>
                        <a:rPr lang="en-GB" sz="8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motif, action, transition, levels, unison</a:t>
                      </a:r>
                      <a:r>
                        <a:rPr lang="en-GB" sz="800" b="0" dirty="0">
                          <a:solidFill>
                            <a:schemeClr val="tx1"/>
                          </a:solidFill>
                          <a:effectLst/>
                        </a:rPr>
                        <a:t> </a:t>
                      </a:r>
                      <a:endParaRPr lang="en-GB" sz="800" b="0" kern="1200" dirty="0">
                        <a:solidFill>
                          <a:schemeClr val="tx1"/>
                        </a:solidFill>
                        <a:effectLst/>
                        <a:latin typeface="Century Gothic"/>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124381799"/>
                  </a:ext>
                </a:extLst>
              </a:tr>
            </a:tbl>
          </a:graphicData>
        </a:graphic>
      </p:graphicFrame>
      <p:sp>
        <p:nvSpPr>
          <p:cNvPr id="8" name="TextBox 7">
            <a:extLst>
              <a:ext uri="{FF2B5EF4-FFF2-40B4-BE49-F238E27FC236}">
                <a16:creationId xmlns:a16="http://schemas.microsoft.com/office/drawing/2014/main" id="{3248DFF0-FF6D-F5B3-C0CF-2E7522102FC6}"/>
              </a:ext>
            </a:extLst>
          </p:cNvPr>
          <p:cNvSpPr txBox="1"/>
          <p:nvPr/>
        </p:nvSpPr>
        <p:spPr>
          <a:xfrm>
            <a:off x="0" y="1604029"/>
            <a:ext cx="2082315" cy="261610"/>
          </a:xfrm>
          <a:prstGeom prst="rect">
            <a:avLst/>
          </a:prstGeom>
          <a:noFill/>
        </p:spPr>
        <p:txBody>
          <a:bodyPr wrap="square" rtlCol="0">
            <a:spAutoFit/>
          </a:bodyPr>
          <a:lstStyle/>
          <a:p>
            <a:r>
              <a:rPr lang="en-GB" sz="1100" b="1" dirty="0">
                <a:latin typeface="Century Gothic" panose="020B0502020202020204" pitchFamily="34" charset="0"/>
              </a:rPr>
              <a:t>Knowledge Progression</a:t>
            </a:r>
            <a:endParaRPr lang="en-GB" sz="1100" dirty="0">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3965F349-6191-0665-B5FB-99D2D93968DC}"/>
              </a:ext>
            </a:extLst>
          </p:cNvPr>
          <p:cNvGraphicFramePr>
            <a:graphicFrameLocks noGrp="1"/>
          </p:cNvGraphicFramePr>
          <p:nvPr>
            <p:extLst>
              <p:ext uri="{D42A27DB-BD31-4B8C-83A1-F6EECF244321}">
                <p14:modId xmlns:p14="http://schemas.microsoft.com/office/powerpoint/2010/main" val="2270122902"/>
              </p:ext>
            </p:extLst>
          </p:nvPr>
        </p:nvGraphicFramePr>
        <p:xfrm>
          <a:off x="124995" y="4439242"/>
          <a:ext cx="11941995" cy="2194560"/>
        </p:xfrm>
        <a:graphic>
          <a:graphicData uri="http://schemas.openxmlformats.org/drawingml/2006/table">
            <a:tbl>
              <a:tblPr firstRow="1" bandRow="1">
                <a:solidFill>
                  <a:srgbClr val="FF0000">
                    <a:alpha val="14118"/>
                  </a:srgbClr>
                </a:solidFill>
                <a:tableStyleId>{073A0DAA-6AF3-43AB-8588-CEC1D06C72B9}</a:tableStyleId>
              </a:tblPr>
              <a:tblGrid>
                <a:gridCol w="3414783">
                  <a:extLst>
                    <a:ext uri="{9D8B030D-6E8A-4147-A177-3AD203B41FA5}">
                      <a16:colId xmlns:a16="http://schemas.microsoft.com/office/drawing/2014/main" val="3970722688"/>
                    </a:ext>
                  </a:extLst>
                </a:gridCol>
                <a:gridCol w="2255538">
                  <a:extLst>
                    <a:ext uri="{9D8B030D-6E8A-4147-A177-3AD203B41FA5}">
                      <a16:colId xmlns:a16="http://schemas.microsoft.com/office/drawing/2014/main" val="3279412662"/>
                    </a:ext>
                  </a:extLst>
                </a:gridCol>
                <a:gridCol w="2026508">
                  <a:extLst>
                    <a:ext uri="{9D8B030D-6E8A-4147-A177-3AD203B41FA5}">
                      <a16:colId xmlns:a16="http://schemas.microsoft.com/office/drawing/2014/main" val="1613444012"/>
                    </a:ext>
                  </a:extLst>
                </a:gridCol>
                <a:gridCol w="2122583">
                  <a:extLst>
                    <a:ext uri="{9D8B030D-6E8A-4147-A177-3AD203B41FA5}">
                      <a16:colId xmlns:a16="http://schemas.microsoft.com/office/drawing/2014/main" val="2798790954"/>
                    </a:ext>
                  </a:extLst>
                </a:gridCol>
                <a:gridCol w="2122583">
                  <a:extLst>
                    <a:ext uri="{9D8B030D-6E8A-4147-A177-3AD203B41FA5}">
                      <a16:colId xmlns:a16="http://schemas.microsoft.com/office/drawing/2014/main" val="3476543610"/>
                    </a:ext>
                  </a:extLst>
                </a:gridCol>
              </a:tblGrid>
              <a:tr h="2049879">
                <a:tc>
                  <a:txBody>
                    <a:bodyPr/>
                    <a:lstStyle/>
                    <a:p>
                      <a:pPr algn="l" rtl="0" fontAlgn="base"/>
                      <a:r>
                        <a:rPr lang="en-GB" sz="800" b="1" i="0" dirty="0">
                          <a:solidFill>
                            <a:srgbClr val="000000"/>
                          </a:solidFill>
                          <a:effectLst/>
                          <a:latin typeface="Century Gothic" panose="020B0502020202020204" pitchFamily="34" charset="0"/>
                        </a:rPr>
                        <a:t>EYFS: </a:t>
                      </a:r>
                      <a:r>
                        <a:rPr lang="en-GB" sz="800" b="1" i="0" dirty="0">
                          <a:solidFill>
                            <a:srgbClr val="FFFFFF"/>
                          </a:solidFill>
                          <a:effectLst/>
                          <a:latin typeface="Century Gothic" panose="020B0502020202020204" pitchFamily="34" charset="0"/>
                        </a:rPr>
                        <a:t>​</a:t>
                      </a:r>
                      <a:endParaRPr lang="en-GB" b="1" i="0" dirty="0">
                        <a:solidFill>
                          <a:srgbClr val="FFFFFF"/>
                        </a:solidFill>
                        <a:effectLst/>
                      </a:endParaRPr>
                    </a:p>
                    <a:p>
                      <a:pPr algn="l" rtl="0" fontAlgn="base"/>
                      <a:r>
                        <a:rPr lang="en-GB" sz="800" b="1" i="1" u="none" strike="noStrike" dirty="0">
                          <a:solidFill>
                            <a:srgbClr val="000000"/>
                          </a:solidFill>
                          <a:effectLst/>
                          <a:latin typeface="Century Gothic" panose="020B0502020202020204" pitchFamily="34" charset="0"/>
                        </a:rPr>
                        <a:t>Multi skills: </a:t>
                      </a:r>
                      <a:r>
                        <a:rPr lang="en-GB" sz="800" b="1" i="1" u="none" strike="noStrike" kern="1200" dirty="0">
                          <a:solidFill>
                            <a:srgbClr val="000000"/>
                          </a:solidFill>
                          <a:effectLst/>
                          <a:latin typeface="Century Gothic" panose="020B0502020202020204" pitchFamily="34" charset="0"/>
                          <a:ea typeface="+mn-ea"/>
                          <a:cs typeface="+mn-cs"/>
                        </a:rPr>
                        <a:t>beach trip and the deep blue sea (focus on developing skills taught so far)</a:t>
                      </a:r>
                    </a:p>
                    <a:p>
                      <a:pPr algn="l" rtl="0" fontAlgn="base"/>
                      <a:r>
                        <a:rPr lang="en-GB" sz="800" b="1" i="0" dirty="0">
                          <a:solidFill>
                            <a:srgbClr val="FFFFFF"/>
                          </a:solidFill>
                          <a:effectLst/>
                          <a:latin typeface="Century Gothic" panose="020B0502020202020204" pitchFamily="34" charset="0"/>
                        </a:rPr>
                        <a:t>​</a:t>
                      </a:r>
                      <a:endParaRPr lang="en-GB" b="1" i="0" dirty="0">
                        <a:solidFill>
                          <a:srgbClr val="FFFFFF"/>
                        </a:solidFill>
                        <a:effectLs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800" b="0" i="0" kern="1200" noProof="0" dirty="0">
                          <a:solidFill>
                            <a:srgbClr val="000000"/>
                          </a:solidFill>
                          <a:effectLst/>
                          <a:latin typeface="Century Gothic" panose="020B0502020202020204" pitchFamily="34" charset="0"/>
                          <a:ea typeface="+mn-ea"/>
                          <a:cs typeface="+mn-cs"/>
                        </a:rPr>
                        <a:t>Travel</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800" b="0" i="0" kern="1200" noProof="0" dirty="0">
                          <a:solidFill>
                            <a:srgbClr val="000000"/>
                          </a:solidFill>
                          <a:effectLst/>
                          <a:latin typeface="Century Gothic" panose="020B0502020202020204" pitchFamily="34" charset="0"/>
                          <a:ea typeface="+mn-ea"/>
                          <a:cs typeface="+mn-cs"/>
                        </a:rPr>
                        <a:t>Travel with a ball </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800" b="0" i="0" kern="1200" noProof="0" dirty="0">
                          <a:solidFill>
                            <a:srgbClr val="000000"/>
                          </a:solidFill>
                          <a:effectLst/>
                          <a:latin typeface="Century Gothic" panose="020B0502020202020204" pitchFamily="34" charset="0"/>
                          <a:ea typeface="+mn-ea"/>
                          <a:cs typeface="+mn-cs"/>
                        </a:rPr>
                        <a:t>Aim at a target</a:t>
                      </a:r>
                    </a:p>
                    <a:p>
                      <a:pPr algn="l" rtl="0" fontAlgn="base"/>
                      <a:r>
                        <a:rPr lang="en-GB" sz="800" b="0" i="0" kern="1200" dirty="0">
                          <a:solidFill>
                            <a:srgbClr val="000000"/>
                          </a:solidFill>
                          <a:effectLst/>
                          <a:latin typeface="Century Gothic" panose="020B0502020202020204" pitchFamily="34" charset="0"/>
                          <a:ea typeface="+mn-ea"/>
                          <a:cs typeface="+mn-cs"/>
                        </a:rPr>
                        <a:t>Work as a team including turn taking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rtl="0" fontAlgn="base"/>
                      <a:r>
                        <a:rPr lang="en-GB" sz="800" b="1" i="0" dirty="0">
                          <a:solidFill>
                            <a:srgbClr val="000000"/>
                          </a:solidFill>
                          <a:effectLst/>
                          <a:latin typeface="Century Gothic" panose="020B0502020202020204" pitchFamily="34" charset="0"/>
                        </a:rPr>
                        <a:t>YEAR 1:</a:t>
                      </a:r>
                      <a:r>
                        <a:rPr lang="en-GB" sz="800" b="1" i="0" dirty="0">
                          <a:solidFill>
                            <a:srgbClr val="FFFFFF"/>
                          </a:solidFill>
                          <a:effectLst/>
                          <a:latin typeface="Century Gothic" panose="020B0502020202020204" pitchFamily="34" charset="0"/>
                        </a:rPr>
                        <a:t>​</a:t>
                      </a:r>
                      <a:endParaRPr lang="en-GB" b="1" i="0" dirty="0">
                        <a:solidFill>
                          <a:srgbClr val="FFFFFF"/>
                        </a:solidFill>
                        <a:effectLst/>
                      </a:endParaRPr>
                    </a:p>
                    <a:p>
                      <a:pPr algn="l" rtl="0" fontAlgn="base"/>
                      <a:r>
                        <a:rPr lang="en-GB" sz="800" b="1" i="1" u="none" strike="noStrike" kern="1200" dirty="0">
                          <a:solidFill>
                            <a:srgbClr val="000000"/>
                          </a:solidFill>
                          <a:effectLst/>
                          <a:latin typeface="Century Gothic" panose="020B0502020202020204" pitchFamily="34" charset="0"/>
                          <a:ea typeface="+mn-ea"/>
                          <a:cs typeface="+mn-cs"/>
                        </a:rPr>
                        <a:t>NC: Master basic movements including running, jumping, throwing and catching, as well as developing balance, agility and co-ordination, and begin to apply these in a range of activities.</a:t>
                      </a:r>
                    </a:p>
                    <a:p>
                      <a:r>
                        <a:rPr lang="en-GB" sz="800" b="1" i="1" u="none" strike="noStrike" kern="1200" dirty="0">
                          <a:solidFill>
                            <a:srgbClr val="000000"/>
                          </a:solidFill>
                          <a:effectLst/>
                          <a:latin typeface="Century Gothic" panose="020B0502020202020204" pitchFamily="34" charset="0"/>
                          <a:ea typeface="+mn-ea"/>
                          <a:cs typeface="+mn-cs"/>
                        </a:rPr>
                        <a:t>Participate in team games, developing simple tactics for attacking and defending </a:t>
                      </a:r>
                    </a:p>
                    <a:p>
                      <a:pPr algn="l" rtl="0" fontAlgn="base"/>
                      <a:r>
                        <a:rPr lang="en-GB" sz="800" b="1" i="0" dirty="0">
                          <a:solidFill>
                            <a:srgbClr val="FFFFFF"/>
                          </a:solidFill>
                          <a:effectLst/>
                          <a:latin typeface="Century Gothic" panose="020B0502020202020204" pitchFamily="34" charset="0"/>
                        </a:rPr>
                        <a:t>​</a:t>
                      </a:r>
                    </a:p>
                    <a:p>
                      <a:pPr marL="0" algn="l" defTabSz="914400" rtl="0" eaLnBrk="1" fontAlgn="base" latinLnBrk="0" hangingPunct="1"/>
                      <a:r>
                        <a:rPr lang="en-GB" sz="800" b="0" i="0" kern="1200" dirty="0">
                          <a:solidFill>
                            <a:srgbClr val="000000"/>
                          </a:solidFill>
                          <a:effectLst/>
                          <a:latin typeface="Century Gothic" panose="020B0502020202020204" pitchFamily="34" charset="0"/>
                          <a:ea typeface="+mn-ea"/>
                          <a:cs typeface="+mn-cs"/>
                        </a:rPr>
                        <a:t>Move in and out of a space safely and with control</a:t>
                      </a:r>
                    </a:p>
                    <a:p>
                      <a:pPr marL="0" algn="l" defTabSz="914400" rtl="0" eaLnBrk="1" fontAlgn="base" latinLnBrk="0" hangingPunct="1"/>
                      <a:r>
                        <a:rPr lang="en-GB" sz="800" b="0" i="0" kern="1200" dirty="0">
                          <a:solidFill>
                            <a:srgbClr val="000000"/>
                          </a:solidFill>
                          <a:effectLst/>
                          <a:latin typeface="Century Gothic" panose="020B0502020202020204" pitchFamily="34" charset="0"/>
                          <a:ea typeface="+mn-ea"/>
                          <a:cs typeface="+mn-cs"/>
                        </a:rPr>
                        <a:t>Chase and invade</a:t>
                      </a:r>
                    </a:p>
                    <a:p>
                      <a:pPr marL="0" algn="l" defTabSz="914400" rtl="0" eaLnBrk="1" fontAlgn="base" latinLnBrk="0" hangingPunct="1"/>
                      <a:r>
                        <a:rPr lang="en-GB" sz="800" b="0" i="0" kern="1200" dirty="0">
                          <a:solidFill>
                            <a:srgbClr val="000000"/>
                          </a:solidFill>
                          <a:effectLst/>
                          <a:latin typeface="Century Gothic" panose="020B0502020202020204" pitchFamily="34" charset="0"/>
                          <a:ea typeface="+mn-ea"/>
                          <a:cs typeface="+mn-cs"/>
                        </a:rPr>
                        <a:t>Invade to retrieve an object</a:t>
                      </a:r>
                    </a:p>
                    <a:p>
                      <a:pPr marL="0" algn="l" defTabSz="914400" rtl="0" eaLnBrk="1" fontAlgn="base" latinLnBrk="0" hangingPunct="1"/>
                      <a:r>
                        <a:rPr lang="en-GB" sz="800" b="0" i="0" kern="1200" dirty="0">
                          <a:solidFill>
                            <a:srgbClr val="000000"/>
                          </a:solidFill>
                          <a:effectLst/>
                          <a:latin typeface="Century Gothic" panose="020B0502020202020204" pitchFamily="34" charset="0"/>
                          <a:ea typeface="+mn-ea"/>
                          <a:cs typeface="+mn-cs"/>
                        </a:rPr>
                        <a:t>Play small invasion games with basic rules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rtl="0" fontAlgn="auto"/>
                      <a:r>
                        <a:rPr lang="en-GB" sz="800" b="1" i="1" u="none" strike="noStrike" dirty="0">
                          <a:solidFill>
                            <a:srgbClr val="000000"/>
                          </a:solidFill>
                          <a:effectLst/>
                          <a:latin typeface="Century Gothic" panose="020B0502020202020204" pitchFamily="34"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NC: Develop balance, agility and co-ordination, and begin to apply these in a range of activities.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Perform dances using simple movement patterns.</a:t>
                      </a:r>
                    </a:p>
                    <a:p>
                      <a:pPr algn="l" rtl="0" fontAlgn="base"/>
                      <a:r>
                        <a:rPr lang="en-GB" sz="800" b="1" i="0" dirty="0">
                          <a:solidFill>
                            <a:srgbClr val="FFFFFF"/>
                          </a:solidFill>
                          <a:effectLst/>
                          <a:latin typeface="Century Gothic" panose="020B0502020202020204" pitchFamily="34" charset="0"/>
                        </a:rPr>
                        <a:t>​</a:t>
                      </a:r>
                      <a:endParaRPr lang="en-GB" b="1" i="0" dirty="0">
                        <a:solidFill>
                          <a:srgbClr val="FFFFFF"/>
                        </a:solidFill>
                        <a:effectLst/>
                      </a:endParaRPr>
                    </a:p>
                    <a:p>
                      <a:pPr marL="0" algn="l" defTabSz="914400" rtl="0" eaLnBrk="1" fontAlgn="base" latinLnBrk="0" hangingPunct="1"/>
                      <a:r>
                        <a:rPr lang="en-GB" sz="800" b="1" i="0" dirty="0">
                          <a:solidFill>
                            <a:srgbClr val="FFFFFF"/>
                          </a:solidFill>
                          <a:effectLst/>
                          <a:latin typeface="Century Gothic" panose="020B0502020202020204" pitchFamily="34" charset="0"/>
                        </a:rPr>
                        <a:t>​</a:t>
                      </a:r>
                      <a:r>
                        <a:rPr lang="en-GB" sz="800" b="0" i="0" kern="1200" dirty="0">
                          <a:solidFill>
                            <a:srgbClr val="000000"/>
                          </a:solidFill>
                          <a:effectLst/>
                          <a:latin typeface="Century Gothic" panose="020B0502020202020204" pitchFamily="34" charset="0"/>
                          <a:ea typeface="+mn-ea"/>
                          <a:cs typeface="+mn-cs"/>
                        </a:rPr>
                        <a:t>Move in unison </a:t>
                      </a:r>
                    </a:p>
                    <a:p>
                      <a:pPr marL="0" algn="l" defTabSz="914400" rtl="0" eaLnBrk="1" fontAlgn="base" latinLnBrk="0" hangingPunct="1"/>
                      <a:r>
                        <a:rPr lang="en-GB" sz="800" b="0" i="0" kern="1200" dirty="0">
                          <a:solidFill>
                            <a:srgbClr val="000000"/>
                          </a:solidFill>
                          <a:effectLst/>
                          <a:latin typeface="Century Gothic" panose="020B0502020202020204" pitchFamily="34" charset="0"/>
                          <a:ea typeface="+mn-ea"/>
                          <a:cs typeface="+mn-cs"/>
                        </a:rPr>
                        <a:t>Follow and copy a partner</a:t>
                      </a:r>
                    </a:p>
                    <a:p>
                      <a:pPr marL="0" algn="l" defTabSz="914400" rtl="0" eaLnBrk="1" fontAlgn="base" latinLnBrk="0" hangingPunct="1"/>
                      <a:r>
                        <a:rPr lang="en-GB" sz="800" b="0" i="0" kern="1200" dirty="0">
                          <a:solidFill>
                            <a:srgbClr val="000000"/>
                          </a:solidFill>
                          <a:effectLst/>
                          <a:latin typeface="Century Gothic" panose="020B0502020202020204" pitchFamily="34" charset="0"/>
                          <a:ea typeface="+mn-ea"/>
                          <a:cs typeface="+mn-cs"/>
                        </a:rPr>
                        <a:t>Move and freeze with control and coordination</a:t>
                      </a:r>
                    </a:p>
                    <a:p>
                      <a:pPr marL="0" algn="l" defTabSz="914400" rtl="0" eaLnBrk="1" fontAlgn="base" latinLnBrk="0" hangingPunct="1"/>
                      <a:r>
                        <a:rPr lang="en-GB" sz="800" b="0" i="0" kern="1200" dirty="0">
                          <a:solidFill>
                            <a:srgbClr val="000000"/>
                          </a:solidFill>
                          <a:effectLst/>
                          <a:latin typeface="Century Gothic" panose="020B0502020202020204" pitchFamily="34" charset="0"/>
                          <a:ea typeface="+mn-ea"/>
                          <a:cs typeface="+mn-cs"/>
                        </a:rPr>
                        <a:t>Use  different movements to tell a story</a:t>
                      </a:r>
                    </a:p>
                    <a:p>
                      <a:pPr marL="0" algn="l" defTabSz="914400" rtl="0" eaLnBrk="1" fontAlgn="base" latinLnBrk="0" hangingPunct="1"/>
                      <a:r>
                        <a:rPr lang="en-GB" sz="800" b="0" i="0" kern="1200" dirty="0">
                          <a:solidFill>
                            <a:srgbClr val="000000"/>
                          </a:solidFill>
                          <a:effectLst/>
                          <a:latin typeface="Century Gothic" panose="020B0502020202020204" pitchFamily="34" charset="0"/>
                          <a:ea typeface="+mn-ea"/>
                          <a:cs typeface="+mn-cs"/>
                        </a:rPr>
                        <a:t>Create a simple dance motif.</a:t>
                      </a:r>
                    </a:p>
                    <a:p>
                      <a:pPr marL="0" algn="l" defTabSz="914400" rtl="0" eaLnBrk="1" fontAlgn="base" latinLnBrk="0" hangingPunct="1"/>
                      <a:r>
                        <a:rPr lang="en-GB" sz="800" b="0" i="0" kern="1200" dirty="0">
                          <a:solidFill>
                            <a:srgbClr val="000000"/>
                          </a:solidFill>
                          <a:effectLst/>
                          <a:latin typeface="Century Gothic" panose="020B0502020202020204" pitchFamily="34" charset="0"/>
                          <a:ea typeface="+mn-ea"/>
                          <a:cs typeface="+mn-cs"/>
                        </a:rPr>
                        <a:t>Evaluate dance</a:t>
                      </a:r>
                    </a:p>
                    <a:p>
                      <a:pPr algn="l" rtl="0" fontAlgn="base"/>
                      <a:endParaRPr lang="en-GB" b="1" i="0" dirty="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rtl="0" fontAlgn="auto"/>
                      <a:r>
                        <a:rPr lang="en-GB" sz="800" b="1" i="1" dirty="0">
                          <a:solidFill>
                            <a:srgbClr val="000000"/>
                          </a:solidFill>
                          <a:effectLst/>
                          <a:latin typeface="Century Gothic" panose="020B0502020202020204" pitchFamily="34"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srgbClr val="0B0C0C"/>
                          </a:solidFill>
                          <a:effectLst/>
                          <a:uLnTx/>
                          <a:uFillTx/>
                          <a:latin typeface="Century Gothic" panose="020B0502020202020204" pitchFamily="34" charset="0"/>
                          <a:ea typeface="+mn-ea"/>
                          <a:cs typeface="Arial" panose="020B0604020202020204" pitchFamily="34" charset="0"/>
                        </a:rPr>
                        <a:t>NC: Master basic movements including running, jumping, throwing and catching, as well as developing balance, agility and co-ordination, and begin to apply these in a range of activities.</a:t>
                      </a:r>
                      <a:r>
                        <a:rPr kumimoji="0" lang="en-GB" sz="800" b="1" i="1" u="none" strike="noStrike" kern="1200" cap="none" spc="0" normalizeH="0" baseline="0" noProof="0" dirty="0">
                          <a:ln>
                            <a:noFill/>
                          </a:ln>
                          <a:solidFill>
                            <a:prstClr val="white"/>
                          </a:solidFill>
                          <a:effectLst/>
                          <a:uLnTx/>
                          <a:uFillTx/>
                          <a:latin typeface="+mn-lt"/>
                          <a:ea typeface="+mn-ea"/>
                          <a:cs typeface="+mn-cs"/>
                        </a:rPr>
                        <a:t> </a:t>
                      </a:r>
                      <a:endParaRPr kumimoji="0" lang="en-GB" sz="1800" b="1" i="1" u="none" strike="noStrike" kern="1200" cap="none" spc="0" normalizeH="0" baseline="0" noProof="0" dirty="0">
                        <a:ln>
                          <a:noFill/>
                        </a:ln>
                        <a:solidFill>
                          <a:srgbClr val="FFFFFF"/>
                        </a:solidFill>
                        <a:effectLst/>
                        <a:uLnTx/>
                        <a:uFillTx/>
                        <a:latin typeface="+mn-lt"/>
                        <a:ea typeface="+mn-ea"/>
                        <a:cs typeface="+mn-cs"/>
                      </a:endParaRPr>
                    </a:p>
                    <a:p>
                      <a:pPr algn="l" rtl="0" fontAlgn="base"/>
                      <a:r>
                        <a:rPr lang="en-GB" sz="800" b="1" i="0" dirty="0">
                          <a:solidFill>
                            <a:srgbClr val="FFFFFF"/>
                          </a:solidFill>
                          <a:effectLst/>
                          <a:latin typeface="Century Gothic" panose="020B0502020202020204" pitchFamily="34" charset="0"/>
                        </a:rPr>
                        <a:t>​</a:t>
                      </a:r>
                      <a:endParaRPr lang="en-GB" b="1" i="0" dirty="0">
                        <a:solidFill>
                          <a:srgbClr val="FFFFFF"/>
                        </a:solidFill>
                        <a:effectLst/>
                      </a:endParaRPr>
                    </a:p>
                    <a:p>
                      <a:pPr marL="0" lvl="0" algn="l" defTabSz="914400" rtl="0" eaLnBrk="1" fontAlgn="base" latinLnBrk="0" hangingPunct="1"/>
                      <a:r>
                        <a:rPr lang="en-GB" sz="800" b="1" i="0" dirty="0">
                          <a:solidFill>
                            <a:srgbClr val="FFFFFF"/>
                          </a:solidFill>
                          <a:effectLst/>
                          <a:latin typeface="Century Gothic" panose="020B0502020202020204" pitchFamily="34" charset="0"/>
                        </a:rPr>
                        <a:t>​</a:t>
                      </a:r>
                      <a:r>
                        <a:rPr lang="en-GB" sz="800" b="0" i="0" kern="1200" dirty="0">
                          <a:solidFill>
                            <a:srgbClr val="000000"/>
                          </a:solidFill>
                          <a:effectLst/>
                          <a:latin typeface="Century Gothic" panose="020B0502020202020204" pitchFamily="34" charset="0"/>
                          <a:ea typeface="+mn-ea"/>
                          <a:cs typeface="+mn-cs"/>
                        </a:rPr>
                        <a:t>Invade a space</a:t>
                      </a:r>
                    </a:p>
                    <a:p>
                      <a:pPr marL="0" lvl="0" algn="l" defTabSz="914400" rtl="0" eaLnBrk="1" fontAlgn="base" latinLnBrk="0" hangingPunct="1"/>
                      <a:r>
                        <a:rPr lang="en-GB" sz="800" b="0" i="0" kern="1200" dirty="0">
                          <a:solidFill>
                            <a:srgbClr val="000000"/>
                          </a:solidFill>
                          <a:effectLst/>
                          <a:latin typeface="Century Gothic" panose="020B0502020202020204" pitchFamily="34" charset="0"/>
                          <a:ea typeface="+mn-ea"/>
                          <a:cs typeface="+mn-cs"/>
                        </a:rPr>
                        <a:t>Defend a space</a:t>
                      </a:r>
                    </a:p>
                    <a:p>
                      <a:pPr marL="0" lvl="0" algn="l" defTabSz="914400" rtl="0" eaLnBrk="1" fontAlgn="base" latinLnBrk="0" hangingPunct="1"/>
                      <a:r>
                        <a:rPr lang="en-GB" sz="800" b="0" i="0" kern="1200" dirty="0">
                          <a:solidFill>
                            <a:srgbClr val="000000"/>
                          </a:solidFill>
                          <a:effectLst/>
                          <a:latin typeface="Century Gothic" panose="020B0502020202020204" pitchFamily="34" charset="0"/>
                          <a:ea typeface="+mn-ea"/>
                          <a:cs typeface="+mn-cs"/>
                        </a:rPr>
                        <a:t>Attack at speed</a:t>
                      </a:r>
                    </a:p>
                    <a:p>
                      <a:pPr marL="0" lvl="0" algn="l" defTabSz="914400" rtl="0" eaLnBrk="1" fontAlgn="base" latinLnBrk="0" hangingPunct="1"/>
                      <a:r>
                        <a:rPr lang="en-GB" sz="800" b="0" i="0" kern="1200" dirty="0">
                          <a:solidFill>
                            <a:srgbClr val="000000"/>
                          </a:solidFill>
                          <a:effectLst/>
                          <a:latin typeface="Century Gothic" panose="020B0502020202020204" pitchFamily="34" charset="0"/>
                          <a:ea typeface="+mn-ea"/>
                          <a:cs typeface="+mn-cs"/>
                        </a:rPr>
                        <a:t>Play invasion games </a:t>
                      </a:r>
                    </a:p>
                    <a:p>
                      <a:pPr marL="0" lvl="0" algn="l" defTabSz="914400" rtl="0" eaLnBrk="1" fontAlgn="base" latinLnBrk="0" hangingPunct="1"/>
                      <a:r>
                        <a:rPr lang="en-GB" sz="800" b="0" i="0" kern="1200" dirty="0">
                          <a:solidFill>
                            <a:srgbClr val="000000"/>
                          </a:solidFill>
                          <a:effectLst/>
                          <a:latin typeface="Century Gothic" panose="020B0502020202020204" pitchFamily="34" charset="0"/>
                          <a:ea typeface="+mn-ea"/>
                          <a:cs typeface="+mn-cs"/>
                        </a:rPr>
                        <a:t>Implement rules/scoring </a:t>
                      </a:r>
                    </a:p>
                    <a:p>
                      <a:pPr algn="l" rtl="0" fontAlgn="base"/>
                      <a:endParaRPr lang="en-GB" b="1" i="0" dirty="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800" b="1" i="1"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NC: Develop balance, agility and co-ordination, and begin to apply these in a range of activities.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800" b="1" i="1"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Perform dances using simple movement patterns.</a:t>
                      </a:r>
                    </a:p>
                    <a:p>
                      <a:pPr algn="l" rtl="0" fontAlgn="base"/>
                      <a:r>
                        <a:rPr lang="en-GB" sz="800" b="1" i="0" dirty="0">
                          <a:solidFill>
                            <a:srgbClr val="FFFFFF"/>
                          </a:solidFill>
                          <a:effectLst/>
                          <a:latin typeface="Century Gothic" panose="020B0502020202020204" pitchFamily="34" charset="0"/>
                        </a:rPr>
                        <a:t>​</a:t>
                      </a:r>
                      <a:endParaRPr lang="en-GB" sz="1800" b="1" i="0" kern="1200" dirty="0">
                        <a:solidFill>
                          <a:srgbClr val="FFFFFF"/>
                        </a:solidFill>
                        <a:effectLst/>
                        <a:latin typeface="+mn-lt"/>
                        <a:ea typeface="+mn-ea"/>
                        <a:cs typeface="+mn-cs"/>
                      </a:endParaRPr>
                    </a:p>
                    <a:p>
                      <a:pPr algn="l" rtl="0" fontAlgn="base"/>
                      <a:r>
                        <a:rPr lang="en-GB" sz="800" b="0" i="0" kern="1200" dirty="0">
                          <a:solidFill>
                            <a:srgbClr val="000000"/>
                          </a:solidFill>
                          <a:effectLst/>
                          <a:latin typeface="Century Gothic" panose="020B0502020202020204" pitchFamily="34" charset="0"/>
                          <a:ea typeface="+mn-ea"/>
                          <a:cs typeface="+mn-cs"/>
                        </a:rPr>
                        <a:t>Use and change direction</a:t>
                      </a:r>
                    </a:p>
                    <a:p>
                      <a:pPr algn="l" rtl="0" fontAlgn="base"/>
                      <a:r>
                        <a:rPr lang="en-GB" sz="800" b="0" i="0" kern="1200" dirty="0">
                          <a:solidFill>
                            <a:srgbClr val="000000"/>
                          </a:solidFill>
                          <a:effectLst/>
                          <a:latin typeface="Century Gothic" panose="020B0502020202020204" pitchFamily="34" charset="0"/>
                          <a:ea typeface="+mn-ea"/>
                          <a:cs typeface="+mn-cs"/>
                        </a:rPr>
                        <a:t>Understand and perform simple basic travelling skills on feet</a:t>
                      </a:r>
                    </a:p>
                    <a:p>
                      <a:pPr algn="l" rtl="0" fontAlgn="base"/>
                      <a:r>
                        <a:rPr lang="en-GB" sz="800" b="0" i="0" kern="1200" dirty="0">
                          <a:solidFill>
                            <a:srgbClr val="000000"/>
                          </a:solidFill>
                          <a:effectLst/>
                          <a:latin typeface="Century Gothic" panose="020B0502020202020204" pitchFamily="34" charset="0"/>
                          <a:ea typeface="+mn-ea"/>
                          <a:cs typeface="+mn-cs"/>
                        </a:rPr>
                        <a:t>Explore moving in unison</a:t>
                      </a:r>
                    </a:p>
                    <a:p>
                      <a:pPr algn="l" rtl="0" fontAlgn="base"/>
                      <a:r>
                        <a:rPr lang="en-GB" sz="800" b="0" i="0" kern="1200" dirty="0">
                          <a:solidFill>
                            <a:srgbClr val="000000"/>
                          </a:solidFill>
                          <a:effectLst/>
                          <a:latin typeface="Century Gothic" panose="020B0502020202020204" pitchFamily="34" charset="0"/>
                          <a:ea typeface="+mn-ea"/>
                          <a:cs typeface="+mn-cs"/>
                        </a:rPr>
                        <a:t>Copy and develop a range of actions</a:t>
                      </a:r>
                    </a:p>
                    <a:p>
                      <a:pPr algn="l" rtl="0" fontAlgn="base"/>
                      <a:r>
                        <a:rPr lang="en-GB" sz="800" b="0" i="0" kern="1200" dirty="0">
                          <a:solidFill>
                            <a:srgbClr val="000000"/>
                          </a:solidFill>
                          <a:effectLst/>
                          <a:latin typeface="Century Gothic" panose="020B0502020202020204" pitchFamily="34" charset="0"/>
                          <a:ea typeface="+mn-ea"/>
                          <a:cs typeface="+mn-cs"/>
                        </a:rPr>
                        <a:t>Combine actions together into a short movement phrase, creating a simple motif</a:t>
                      </a:r>
                    </a:p>
                    <a:p>
                      <a:pPr marL="0" lvl="0" algn="l" defTabSz="914400" rtl="0" eaLnBrk="1" fontAlgn="base" latinLnBrk="0" hangingPunct="1"/>
                      <a:r>
                        <a:rPr lang="en-GB" sz="800" b="0" i="0" kern="1200" dirty="0">
                          <a:solidFill>
                            <a:srgbClr val="000000"/>
                          </a:solidFill>
                          <a:effectLst/>
                          <a:latin typeface="Century Gothic" panose="020B0502020202020204" pitchFamily="34" charset="0"/>
                          <a:ea typeface="+mn-ea"/>
                          <a:cs typeface="+mn-cs"/>
                        </a:rPr>
                        <a:t>Observe a partner and give feedback</a:t>
                      </a:r>
                      <a:r>
                        <a:rPr lang="en-GB" sz="800" dirty="0">
                          <a:solidFill>
                            <a:srgbClr val="0B0C0C"/>
                          </a:solidFill>
                          <a:effectLst/>
                          <a:latin typeface="Century Gothic" panose="020B0502020202020204" pitchFamily="34" charset="0"/>
                          <a:ea typeface="Times New Roman" panose="02020603050405020304" pitchFamily="18" charset="0"/>
                          <a:cs typeface="Arial" panose="020B0604020202020204" pitchFamily="34" charset="0"/>
                        </a:rPr>
                        <a:t>.</a:t>
                      </a:r>
                      <a:r>
                        <a:rPr lang="en-GB" sz="800" dirty="0">
                          <a:effectLst/>
                        </a:rPr>
                        <a:t> </a:t>
                      </a:r>
                      <a:endParaRPr lang="en-GB" b="1" i="0" dirty="0">
                        <a:solidFill>
                          <a:srgbClr val="FFFFFF"/>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124381799"/>
                  </a:ext>
                </a:extLst>
              </a:tr>
            </a:tbl>
          </a:graphicData>
        </a:graphic>
      </p:graphicFrame>
      <p:sp>
        <p:nvSpPr>
          <p:cNvPr id="10" name="TextBox 9">
            <a:extLst>
              <a:ext uri="{FF2B5EF4-FFF2-40B4-BE49-F238E27FC236}">
                <a16:creationId xmlns:a16="http://schemas.microsoft.com/office/drawing/2014/main" id="{39CCFBE3-EF9E-E315-F41C-6B4052B53DFC}"/>
              </a:ext>
            </a:extLst>
          </p:cNvPr>
          <p:cNvSpPr txBox="1"/>
          <p:nvPr/>
        </p:nvSpPr>
        <p:spPr>
          <a:xfrm>
            <a:off x="2964512" y="129514"/>
            <a:ext cx="5858426" cy="461665"/>
          </a:xfrm>
          <a:prstGeom prst="rect">
            <a:avLst/>
          </a:prstGeom>
          <a:noFill/>
          <a:ln w="15875">
            <a:solidFill>
              <a:schemeClr val="tx1"/>
            </a:solidFill>
          </a:ln>
        </p:spPr>
        <p:txBody>
          <a:bodyPr wrap="square" rtlCol="0">
            <a:spAutoFit/>
          </a:bodyPr>
          <a:lstStyle/>
          <a:p>
            <a:pPr algn="ctr"/>
            <a:r>
              <a:rPr lang="en-GB" sz="2400" b="1" dirty="0">
                <a:solidFill>
                  <a:srgbClr val="0070C0"/>
                </a:solidFill>
                <a:latin typeface="Century Gothic" panose="020B0502020202020204" pitchFamily="34" charset="0"/>
              </a:rPr>
              <a:t>PD/PE</a:t>
            </a:r>
          </a:p>
        </p:txBody>
      </p:sp>
    </p:spTree>
    <p:extLst>
      <p:ext uri="{BB962C8B-B14F-4D97-AF65-F5344CB8AC3E}">
        <p14:creationId xmlns:p14="http://schemas.microsoft.com/office/powerpoint/2010/main" val="2401448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fad1b982-91f7-4ab6-9532-330cd39359a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558EDE91C88E744837924F06164AC4C" ma:contentTypeVersion="16" ma:contentTypeDescription="Create a new document." ma:contentTypeScope="" ma:versionID="ce164493f0e9d3bbfff94068325f90d0">
  <xsd:schema xmlns:xsd="http://www.w3.org/2001/XMLSchema" xmlns:xs="http://www.w3.org/2001/XMLSchema" xmlns:p="http://schemas.microsoft.com/office/2006/metadata/properties" xmlns:ns3="fad1b982-91f7-4ab6-9532-330cd39359a8" xmlns:ns4="5364e165-8ea5-47ca-88f3-08977334f1b6" targetNamespace="http://schemas.microsoft.com/office/2006/metadata/properties" ma:root="true" ma:fieldsID="c27e475c5caf139e5cd8faa608c36a8b" ns3:_="" ns4:_="">
    <xsd:import namespace="fad1b982-91f7-4ab6-9532-330cd39359a8"/>
    <xsd:import namespace="5364e165-8ea5-47ca-88f3-08977334f1b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_activity" minOccurs="0"/>
                <xsd:element ref="ns3:MediaServiceLocation"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d1b982-91f7-4ab6-9532-330cd39359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64e165-8ea5-47ca-88f3-08977334f1b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60C046-9533-444F-859C-2B6BA28E350E}">
  <ds:schemaRefs>
    <ds:schemaRef ds:uri="http://schemas.microsoft.com/sharepoint/v3/contenttype/forms"/>
  </ds:schemaRefs>
</ds:datastoreItem>
</file>

<file path=customXml/itemProps2.xml><?xml version="1.0" encoding="utf-8"?>
<ds:datastoreItem xmlns:ds="http://schemas.openxmlformats.org/officeDocument/2006/customXml" ds:itemID="{F9C20DEE-8C7E-4346-B90D-7F12CDECDA44}">
  <ds:schemaRefs>
    <ds:schemaRef ds:uri="http://schemas.microsoft.com/office/2006/metadata/properties"/>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5364e165-8ea5-47ca-88f3-08977334f1b6"/>
    <ds:schemaRef ds:uri="fad1b982-91f7-4ab6-9532-330cd39359a8"/>
    <ds:schemaRef ds:uri="http://purl.org/dc/elements/1.1/"/>
  </ds:schemaRefs>
</ds:datastoreItem>
</file>

<file path=customXml/itemProps3.xml><?xml version="1.0" encoding="utf-8"?>
<ds:datastoreItem xmlns:ds="http://schemas.openxmlformats.org/officeDocument/2006/customXml" ds:itemID="{EC60ABFC-6418-4248-9449-DA4FC4BDBE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d1b982-91f7-4ab6-9532-330cd39359a8"/>
    <ds:schemaRef ds:uri="5364e165-8ea5-47ca-88f3-08977334f1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14909</TotalTime>
  <Words>5409</Words>
  <Application>Microsoft Office PowerPoint</Application>
  <PresentationFormat>Widescreen</PresentationFormat>
  <Paragraphs>831</Paragraphs>
  <Slides>12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Calibri Light</vt:lpstr>
      <vt:lpstr>Century Gothic</vt:lpstr>
      <vt:lpstr>Lato</vt:lpstr>
      <vt:lpstr>Segoe UI</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Dogsthorpe Infants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Toni Gattuso</dc:creator>
  <cp:lastModifiedBy>Becky Waters</cp:lastModifiedBy>
  <cp:revision>8</cp:revision>
  <dcterms:created xsi:type="dcterms:W3CDTF">2022-06-23T08:51:56Z</dcterms:created>
  <dcterms:modified xsi:type="dcterms:W3CDTF">2024-04-12T09:11:06Z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0x010100C558EDE91C88E744837924F06164AC4C</vt:lpwstr>
  </property>
  <property fmtid="{D5CDD505-2E9C-101B-9397-08002B2CF9AE}" pid="3" name="MediaServiceImageTags">
    <vt:lpwstr/>
  </property>
</Properties>
</file>